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18" roundtripDataSignature="AMtx7mhecerVNk3V5CKl+z5JdE2lg7ij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7200"/>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7200"/>
          </a:xfrm>
          <a:prstGeom prst="rect">
            <a:avLst/>
          </a:prstGeom>
          <a:noFill/>
          <a:ln>
            <a:noFill/>
          </a:ln>
        </p:spPr>
        <p:txBody>
          <a:bodyPr anchorCtr="0" anchor="b"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iw-I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EmP55RQBSOk"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Dwn1dVs0L3A"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t/>
            </a:r>
            <a:endParaRPr/>
          </a:p>
        </p:txBody>
      </p:sp>
      <p:sp>
        <p:nvSpPr>
          <p:cNvPr id="87" name="Google Shape;87;p1: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6def7e9b82_2_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16def7e9b82_2_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iw-IL" u="sng">
                <a:solidFill>
                  <a:schemeClr val="hlink"/>
                </a:solidFill>
                <a:hlinkClick r:id="rId2"/>
              </a:rPr>
              <a:t>https://www.youtube.com/watch?v=EmP55RQBSOk</a:t>
            </a:r>
            <a:endParaRPr/>
          </a:p>
          <a:p>
            <a:pPr indent="0" lvl="0" marL="0" rtl="0" algn="l">
              <a:spcBef>
                <a:spcPts val="0"/>
              </a:spcBef>
              <a:spcAft>
                <a:spcPts val="0"/>
              </a:spcAft>
              <a:buNone/>
            </a:pPr>
            <a:r>
              <a:t/>
            </a:r>
            <a:endParaRPr/>
          </a:p>
        </p:txBody>
      </p:sp>
      <p:sp>
        <p:nvSpPr>
          <p:cNvPr id="178" name="Google Shape;178;g16def7e9b82_2_4:notes"/>
          <p:cNvSpPr txBox="1"/>
          <p:nvPr>
            <p:ph idx="12" type="sldNum"/>
          </p:nvPr>
        </p:nvSpPr>
        <p:spPr>
          <a:xfrm>
            <a:off x="1588" y="8685213"/>
            <a:ext cx="2971800" cy="4572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Font typeface="Arial"/>
              <a:buNone/>
            </a:pPr>
            <a:fld id="{00000000-1234-1234-1234-123412341234}" type="slidenum">
              <a:rPr lang="iw-IL"/>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7bba3240ac_1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7bba3240ac_1_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iw-IL" u="sng">
                <a:solidFill>
                  <a:schemeClr val="hlink"/>
                </a:solidFill>
                <a:hlinkClick r:id="rId2"/>
              </a:rPr>
              <a:t>https://www.youtube.com/watch?v=Dwn1dVs0L3A</a:t>
            </a:r>
            <a:r>
              <a:rPr lang="iw-IL"/>
              <a:t> </a:t>
            </a:r>
            <a:endParaRPr/>
          </a:p>
        </p:txBody>
      </p:sp>
      <p:sp>
        <p:nvSpPr>
          <p:cNvPr id="186" name="Google Shape;186;g17bba3240ac_1_2:notes"/>
          <p:cNvSpPr txBox="1"/>
          <p:nvPr>
            <p:ph idx="12" type="sldNum"/>
          </p:nvPr>
        </p:nvSpPr>
        <p:spPr>
          <a:xfrm>
            <a:off x="1588" y="8685213"/>
            <a:ext cx="2971800" cy="4572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Font typeface="Arial"/>
              <a:buNone/>
            </a:pPr>
            <a:fld id="{00000000-1234-1234-1234-123412341234}" type="slidenum">
              <a:rPr lang="iw-IL"/>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6def7e9b82_2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6def7e9b82_2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1" algn="r">
              <a:spcBef>
                <a:spcPts val="0"/>
              </a:spcBef>
              <a:spcAft>
                <a:spcPts val="0"/>
              </a:spcAft>
              <a:buNone/>
            </a:pPr>
            <a:r>
              <a:rPr lang="iw-IL"/>
              <a:t>3 דקות שיר</a:t>
            </a:r>
            <a:endParaRPr/>
          </a:p>
        </p:txBody>
      </p:sp>
      <p:sp>
        <p:nvSpPr>
          <p:cNvPr id="123" name="Google Shape;123;g16def7e9b82_2_0:notes"/>
          <p:cNvSpPr txBox="1"/>
          <p:nvPr>
            <p:ph idx="12" type="sldNum"/>
          </p:nvPr>
        </p:nvSpPr>
        <p:spPr>
          <a:xfrm>
            <a:off x="1588" y="8685213"/>
            <a:ext cx="2971800" cy="4572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Font typeface="Arial"/>
              <a:buNone/>
            </a:pPr>
            <a:fld id="{00000000-1234-1234-1234-123412341234}" type="slidenum">
              <a:rPr lang="iw-IL"/>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rtl="1" algn="ctr">
              <a:spcBef>
                <a:spcPts val="640"/>
              </a:spcBef>
              <a:spcAft>
                <a:spcPts val="0"/>
              </a:spcAft>
              <a:buClr>
                <a:srgbClr val="888888"/>
              </a:buClr>
              <a:buSzPts val="3200"/>
              <a:buNone/>
              <a:defRPr>
                <a:solidFill>
                  <a:srgbClr val="888888"/>
                </a:solidFill>
              </a:defRPr>
            </a:lvl1pPr>
            <a:lvl2pPr lvl="1" rtl="1" algn="ctr">
              <a:spcBef>
                <a:spcPts val="560"/>
              </a:spcBef>
              <a:spcAft>
                <a:spcPts val="0"/>
              </a:spcAft>
              <a:buClr>
                <a:srgbClr val="888888"/>
              </a:buClr>
              <a:buSzPts val="28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00"/>
              </a:spcBef>
              <a:spcAft>
                <a:spcPts val="0"/>
              </a:spcAft>
              <a:buClr>
                <a:srgbClr val="888888"/>
              </a:buClr>
              <a:buSzPts val="2000"/>
              <a:buNone/>
              <a:defRPr>
                <a:solidFill>
                  <a:srgbClr val="888888"/>
                </a:solidFill>
              </a:defRPr>
            </a:lvl4pPr>
            <a:lvl5pPr lvl="4" rtl="1" algn="ctr">
              <a:spcBef>
                <a:spcPts val="400"/>
              </a:spcBef>
              <a:spcAft>
                <a:spcPts val="0"/>
              </a:spcAft>
              <a:buClr>
                <a:srgbClr val="888888"/>
              </a:buClr>
              <a:buSzPts val="20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18" name="Google Shape;18;p16"/>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9" name="Google Shape;19;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0" name="Google Shape;20;p16"/>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טקסט אנכי" type="vertTx">
  <p:cSld name="VERTICAL_TEXT">
    <p:spTree>
      <p:nvGrpSpPr>
        <p:cNvPr id="72" name="Shape 72"/>
        <p:cNvGrpSpPr/>
        <p:nvPr/>
      </p:nvGrpSpPr>
      <p:grpSpPr>
        <a:xfrm>
          <a:off x="0" y="0"/>
          <a:ext cx="0" cy="0"/>
          <a:chOff x="0" y="0"/>
          <a:chExt cx="0" cy="0"/>
        </a:xfrm>
      </p:grpSpPr>
      <p:sp>
        <p:nvSpPr>
          <p:cNvPr id="73" name="Google Shape;73;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5"/>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5" name="Google Shape;75;p25"/>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6" name="Google Shape;76;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7" name="Google Shape;77;p25"/>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אנכית וטקסט" type="vertTitleAndTx">
  <p:cSld name="VERTICAL_TITLE_AND_VERTICAL_TEXT">
    <p:spTree>
      <p:nvGrpSpPr>
        <p:cNvPr id="78" name="Shape 78"/>
        <p:cNvGrpSpPr/>
        <p:nvPr/>
      </p:nvGrpSpPr>
      <p:grpSpPr>
        <a:xfrm>
          <a:off x="0" y="0"/>
          <a:ext cx="0" cy="0"/>
          <a:chOff x="0" y="0"/>
          <a:chExt cx="0" cy="0"/>
        </a:xfrm>
      </p:grpSpPr>
      <p:sp>
        <p:nvSpPr>
          <p:cNvPr id="79" name="Google Shape;79;p26"/>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81" name="Google Shape;81;p26"/>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2" name="Google Shape;82;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83" name="Google Shape;83;p26"/>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21" name="Shape 21"/>
        <p:cNvGrpSpPr/>
        <p:nvPr/>
      </p:nvGrpSpPr>
      <p:grpSpPr>
        <a:xfrm>
          <a:off x="0" y="0"/>
          <a:ext cx="0" cy="0"/>
          <a:chOff x="0" y="0"/>
          <a:chExt cx="0" cy="0"/>
        </a:xfrm>
      </p:grpSpPr>
      <p:sp>
        <p:nvSpPr>
          <p:cNvPr id="22" name="Google Shape;22;p17"/>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3" name="Google Shape;23;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4" name="Google Shape;24;p17"/>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25" name="Shape 25"/>
        <p:cNvGrpSpPr/>
        <p:nvPr/>
      </p:nvGrpSpPr>
      <p:grpSpPr>
        <a:xfrm>
          <a:off x="0" y="0"/>
          <a:ext cx="0" cy="0"/>
          <a:chOff x="0" y="0"/>
          <a:chExt cx="0" cy="0"/>
        </a:xfrm>
      </p:grpSpPr>
      <p:sp>
        <p:nvSpPr>
          <p:cNvPr id="26" name="Google Shape;2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28" name="Google Shape;28;p18"/>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9" name="Google Shape;29;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0" name="Google Shape;30;p18"/>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מקטע עליונה" type="secHead">
  <p:cSld name="SECTION_HEADER">
    <p:spTree>
      <p:nvGrpSpPr>
        <p:cNvPr id="31" name="Shape 31"/>
        <p:cNvGrpSpPr/>
        <p:nvPr/>
      </p:nvGrpSpPr>
      <p:grpSpPr>
        <a:xfrm>
          <a:off x="0" y="0"/>
          <a:ext cx="0" cy="0"/>
          <a:chOff x="0" y="0"/>
          <a:chExt cx="0" cy="0"/>
        </a:xfrm>
      </p:grpSpPr>
      <p:sp>
        <p:nvSpPr>
          <p:cNvPr id="32" name="Google Shape;32;p1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rtl="1" algn="r">
              <a:spcBef>
                <a:spcPts val="400"/>
              </a:spcBef>
              <a:spcAft>
                <a:spcPts val="0"/>
              </a:spcAft>
              <a:buClr>
                <a:srgbClr val="888888"/>
              </a:buClr>
              <a:buSzPts val="2000"/>
              <a:buNone/>
              <a:defRPr sz="2000">
                <a:solidFill>
                  <a:srgbClr val="888888"/>
                </a:solidFill>
              </a:defRPr>
            </a:lvl1pPr>
            <a:lvl2pPr indent="-228600" lvl="1" marL="914400" rtl="1" algn="r">
              <a:spcBef>
                <a:spcPts val="360"/>
              </a:spcBef>
              <a:spcAft>
                <a:spcPts val="0"/>
              </a:spcAft>
              <a:buClr>
                <a:srgbClr val="888888"/>
              </a:buClr>
              <a:buSzPts val="1800"/>
              <a:buNone/>
              <a:defRPr sz="1800">
                <a:solidFill>
                  <a:srgbClr val="888888"/>
                </a:solidFill>
              </a:defRPr>
            </a:lvl2pPr>
            <a:lvl3pPr indent="-228600" lvl="2" marL="1371600" rtl="1" algn="r">
              <a:spcBef>
                <a:spcPts val="320"/>
              </a:spcBef>
              <a:spcAft>
                <a:spcPts val="0"/>
              </a:spcAft>
              <a:buClr>
                <a:srgbClr val="888888"/>
              </a:buClr>
              <a:buSzPts val="1600"/>
              <a:buNone/>
              <a:defRPr sz="1600">
                <a:solidFill>
                  <a:srgbClr val="888888"/>
                </a:solidFill>
              </a:defRPr>
            </a:lvl3pPr>
            <a:lvl4pPr indent="-228600" lvl="3" marL="1828800" rtl="1" algn="r">
              <a:spcBef>
                <a:spcPts val="280"/>
              </a:spcBef>
              <a:spcAft>
                <a:spcPts val="0"/>
              </a:spcAft>
              <a:buClr>
                <a:srgbClr val="888888"/>
              </a:buClr>
              <a:buSzPts val="1400"/>
              <a:buNone/>
              <a:defRPr sz="1400">
                <a:solidFill>
                  <a:srgbClr val="888888"/>
                </a:solidFill>
              </a:defRPr>
            </a:lvl4pPr>
            <a:lvl5pPr indent="-228600" lvl="4" marL="2286000" rtl="1" algn="r">
              <a:spcBef>
                <a:spcPts val="280"/>
              </a:spcBef>
              <a:spcAft>
                <a:spcPts val="0"/>
              </a:spcAft>
              <a:buClr>
                <a:srgbClr val="888888"/>
              </a:buClr>
              <a:buSzPts val="1400"/>
              <a:buNone/>
              <a:defRPr sz="1400">
                <a:solidFill>
                  <a:srgbClr val="888888"/>
                </a:solidFill>
              </a:defRPr>
            </a:lvl5pPr>
            <a:lvl6pPr indent="-228600" lvl="5" marL="2743200" rtl="1" algn="r">
              <a:spcBef>
                <a:spcPts val="280"/>
              </a:spcBef>
              <a:spcAft>
                <a:spcPts val="0"/>
              </a:spcAft>
              <a:buClr>
                <a:srgbClr val="888888"/>
              </a:buClr>
              <a:buSzPts val="1400"/>
              <a:buNone/>
              <a:defRPr sz="1400">
                <a:solidFill>
                  <a:srgbClr val="888888"/>
                </a:solidFill>
              </a:defRPr>
            </a:lvl6pPr>
            <a:lvl7pPr indent="-228600" lvl="6" marL="3200400" rtl="1" algn="r">
              <a:spcBef>
                <a:spcPts val="280"/>
              </a:spcBef>
              <a:spcAft>
                <a:spcPts val="0"/>
              </a:spcAft>
              <a:buClr>
                <a:srgbClr val="888888"/>
              </a:buClr>
              <a:buSzPts val="1400"/>
              <a:buNone/>
              <a:defRPr sz="1400">
                <a:solidFill>
                  <a:srgbClr val="888888"/>
                </a:solidFill>
              </a:defRPr>
            </a:lvl7pPr>
            <a:lvl8pPr indent="-228600" lvl="7" marL="3657600" rtl="1" algn="r">
              <a:spcBef>
                <a:spcPts val="280"/>
              </a:spcBef>
              <a:spcAft>
                <a:spcPts val="0"/>
              </a:spcAft>
              <a:buClr>
                <a:srgbClr val="888888"/>
              </a:buClr>
              <a:buSzPts val="1400"/>
              <a:buNone/>
              <a:defRPr sz="1400">
                <a:solidFill>
                  <a:srgbClr val="888888"/>
                </a:solidFill>
              </a:defRPr>
            </a:lvl8pPr>
            <a:lvl9pPr indent="-228600" lvl="8" marL="4114800" rtl="1" algn="r">
              <a:spcBef>
                <a:spcPts val="280"/>
              </a:spcBef>
              <a:spcAft>
                <a:spcPts val="0"/>
              </a:spcAft>
              <a:buClr>
                <a:srgbClr val="888888"/>
              </a:buClr>
              <a:buSzPts val="1400"/>
              <a:buNone/>
              <a:defRPr sz="1400">
                <a:solidFill>
                  <a:srgbClr val="888888"/>
                </a:solidFill>
              </a:defRPr>
            </a:lvl9pPr>
          </a:lstStyle>
          <a:p/>
        </p:txBody>
      </p:sp>
      <p:sp>
        <p:nvSpPr>
          <p:cNvPr id="34" name="Google Shape;34;p19"/>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5" name="Google Shape;35;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6" name="Google Shape;36;p19"/>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ני תכנים" type="twoObj">
  <p:cSld name="TWO_OBJECTS">
    <p:spTree>
      <p:nvGrpSpPr>
        <p:cNvPr id="37" name="Shape 37"/>
        <p:cNvGrpSpPr/>
        <p:nvPr/>
      </p:nvGrpSpPr>
      <p:grpSpPr>
        <a:xfrm>
          <a:off x="0" y="0"/>
          <a:ext cx="0" cy="0"/>
          <a:chOff x="0" y="0"/>
          <a:chExt cx="0" cy="0"/>
        </a:xfrm>
      </p:grpSpPr>
      <p:sp>
        <p:nvSpPr>
          <p:cNvPr id="38" name="Google Shape;38;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40" name="Google Shape;40;p2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41" name="Google Shape;41;p20"/>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2" name="Google Shape;4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20"/>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השוואה" type="twoTxTwoObj">
  <p:cSld name="TWO_OBJECTS_WITH_TEXT">
    <p:spTree>
      <p:nvGrpSpPr>
        <p:cNvPr id="44" name="Shape 44"/>
        <p:cNvGrpSpPr/>
        <p:nvPr/>
      </p:nvGrpSpPr>
      <p:grpSpPr>
        <a:xfrm>
          <a:off x="0" y="0"/>
          <a:ext cx="0" cy="0"/>
          <a:chOff x="0" y="0"/>
          <a:chExt cx="0" cy="0"/>
        </a:xfrm>
      </p:grpSpPr>
      <p:sp>
        <p:nvSpPr>
          <p:cNvPr id="45" name="Google Shape;45;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47" name="Google Shape;47;p2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8" name="Google Shape;48;p2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49" name="Google Shape;49;p2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50" name="Google Shape;50;p2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1" name="Google Shape;51;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2" name="Google Shape;52;p2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type="titleOnly">
  <p:cSld name="TITLE_ONLY">
    <p:spTree>
      <p:nvGrpSpPr>
        <p:cNvPr id="53" name="Shape 53"/>
        <p:cNvGrpSpPr/>
        <p:nvPr/>
      </p:nvGrpSpPr>
      <p:grpSpPr>
        <a:xfrm>
          <a:off x="0" y="0"/>
          <a:ext cx="0" cy="0"/>
          <a:chOff x="0" y="0"/>
          <a:chExt cx="0" cy="0"/>
        </a:xfrm>
      </p:grpSpPr>
      <p:sp>
        <p:nvSpPr>
          <p:cNvPr id="54" name="Google Shape;54;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6" name="Google Shape;56;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7" name="Google Shape;57;p2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וכן עם כיתוב" type="objTx">
  <p:cSld name="OBJECT_WITH_CAPTION_TEXT">
    <p:spTree>
      <p:nvGrpSpPr>
        <p:cNvPr id="58" name="Shape 58"/>
        <p:cNvGrpSpPr/>
        <p:nvPr/>
      </p:nvGrpSpPr>
      <p:grpSpPr>
        <a:xfrm>
          <a:off x="0" y="0"/>
          <a:ext cx="0" cy="0"/>
          <a:chOff x="0" y="0"/>
          <a:chExt cx="0" cy="0"/>
        </a:xfrm>
      </p:grpSpPr>
      <p:sp>
        <p:nvSpPr>
          <p:cNvPr id="59" name="Google Shape;59;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rtl="1" algn="r">
              <a:spcBef>
                <a:spcPts val="640"/>
              </a:spcBef>
              <a:spcAft>
                <a:spcPts val="0"/>
              </a:spcAft>
              <a:buClr>
                <a:schemeClr val="dk1"/>
              </a:buClr>
              <a:buSzPts val="3200"/>
              <a:buChar char="•"/>
              <a:defRPr sz="3200"/>
            </a:lvl1pPr>
            <a:lvl2pPr indent="-406400" lvl="1" marL="914400" rtl="1" algn="r">
              <a:spcBef>
                <a:spcPts val="560"/>
              </a:spcBef>
              <a:spcAft>
                <a:spcPts val="0"/>
              </a:spcAft>
              <a:buClr>
                <a:schemeClr val="dk1"/>
              </a:buClr>
              <a:buSzPts val="2800"/>
              <a:buChar char="–"/>
              <a:defRPr sz="2800"/>
            </a:lvl2pPr>
            <a:lvl3pPr indent="-381000" lvl="2" marL="1371600" rtl="1" algn="r">
              <a:spcBef>
                <a:spcPts val="480"/>
              </a:spcBef>
              <a:spcAft>
                <a:spcPts val="0"/>
              </a:spcAft>
              <a:buClr>
                <a:schemeClr val="dk1"/>
              </a:buClr>
              <a:buSzPts val="2400"/>
              <a:buChar char="•"/>
              <a:defRPr sz="2400"/>
            </a:lvl3pPr>
            <a:lvl4pPr indent="-355600" lvl="3" marL="1828800" rtl="1" algn="r">
              <a:spcBef>
                <a:spcPts val="400"/>
              </a:spcBef>
              <a:spcAft>
                <a:spcPts val="0"/>
              </a:spcAft>
              <a:buClr>
                <a:schemeClr val="dk1"/>
              </a:buClr>
              <a:buSzPts val="2000"/>
              <a:buChar char="–"/>
              <a:defRPr sz="2000"/>
            </a:lvl4pPr>
            <a:lvl5pPr indent="-355600" lvl="4" marL="2286000" rtl="1" algn="r">
              <a:spcBef>
                <a:spcPts val="400"/>
              </a:spcBef>
              <a:spcAft>
                <a:spcPts val="0"/>
              </a:spcAft>
              <a:buClr>
                <a:schemeClr val="dk1"/>
              </a:buClr>
              <a:buSzPts val="2000"/>
              <a:buChar char="»"/>
              <a:defRPr sz="2000"/>
            </a:lvl5pPr>
            <a:lvl6pPr indent="-355600" lvl="5" marL="2743200" rtl="1" algn="r">
              <a:spcBef>
                <a:spcPts val="400"/>
              </a:spcBef>
              <a:spcAft>
                <a:spcPts val="0"/>
              </a:spcAft>
              <a:buClr>
                <a:schemeClr val="dk1"/>
              </a:buClr>
              <a:buSzPts val="2000"/>
              <a:buChar char="•"/>
              <a:defRPr sz="2000"/>
            </a:lvl6pPr>
            <a:lvl7pPr indent="-355600" lvl="6" marL="3200400" rtl="1" algn="r">
              <a:spcBef>
                <a:spcPts val="400"/>
              </a:spcBef>
              <a:spcAft>
                <a:spcPts val="0"/>
              </a:spcAft>
              <a:buClr>
                <a:schemeClr val="dk1"/>
              </a:buClr>
              <a:buSzPts val="2000"/>
              <a:buChar char="•"/>
              <a:defRPr sz="2000"/>
            </a:lvl7pPr>
            <a:lvl8pPr indent="-355600" lvl="7" marL="3657600" rtl="1" algn="r">
              <a:spcBef>
                <a:spcPts val="400"/>
              </a:spcBef>
              <a:spcAft>
                <a:spcPts val="0"/>
              </a:spcAft>
              <a:buClr>
                <a:schemeClr val="dk1"/>
              </a:buClr>
              <a:buSzPts val="2000"/>
              <a:buChar char="•"/>
              <a:defRPr sz="2000"/>
            </a:lvl8pPr>
            <a:lvl9pPr indent="-355600" lvl="8" marL="4114800" rtl="1" algn="r">
              <a:spcBef>
                <a:spcPts val="400"/>
              </a:spcBef>
              <a:spcAft>
                <a:spcPts val="0"/>
              </a:spcAft>
              <a:buClr>
                <a:schemeClr val="dk1"/>
              </a:buClr>
              <a:buSzPts val="2000"/>
              <a:buChar char="•"/>
              <a:defRPr sz="2000"/>
            </a:lvl9pPr>
          </a:lstStyle>
          <a:p/>
        </p:txBody>
      </p:sp>
      <p:sp>
        <p:nvSpPr>
          <p:cNvPr id="61" name="Google Shape;61;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62" name="Google Shape;62;p23"/>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3" name="Google Shape;63;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4" name="Google Shape;64;p23"/>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כיתוב" type="picTx">
  <p:cSld name="PICTURE_WITH_CAPTION_TEXT">
    <p:spTree>
      <p:nvGrpSpPr>
        <p:cNvPr id="65" name="Shape 65"/>
        <p:cNvGrpSpPr/>
        <p:nvPr/>
      </p:nvGrpSpPr>
      <p:grpSpPr>
        <a:xfrm>
          <a:off x="0" y="0"/>
          <a:ext cx="0" cy="0"/>
          <a:chOff x="0" y="0"/>
          <a:chExt cx="0" cy="0"/>
        </a:xfrm>
      </p:grpSpPr>
      <p:sp>
        <p:nvSpPr>
          <p:cNvPr id="66" name="Google Shape;66;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4"/>
          <p:cNvSpPr/>
          <p:nvPr>
            <p:ph idx="2" type="pic"/>
          </p:nvPr>
        </p:nvSpPr>
        <p:spPr>
          <a:xfrm>
            <a:off x="1792288" y="612775"/>
            <a:ext cx="5486400" cy="4114800"/>
          </a:xfrm>
          <a:prstGeom prst="rect">
            <a:avLst/>
          </a:prstGeom>
          <a:noFill/>
          <a:ln>
            <a:noFill/>
          </a:ln>
        </p:spPr>
      </p:sp>
      <p:sp>
        <p:nvSpPr>
          <p:cNvPr id="68" name="Google Shape;68;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69" name="Google Shape;69;p24"/>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0" name="Google Shape;70;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1" name="Google Shape;71;p24"/>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1"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hyperlink" Target="http://www.youtube.com/watch?v=EmP55RQBSOk" TargetMode="External"/><Relationship Id="rId5"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hyperlink" Target="http://www.youtube.com/watch?v=Dwn1dVs0L3A" TargetMode="External"/><Relationship Id="rId6"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kRBs9x2kj8U" TargetMode="External"/><Relationship Id="rId4" Type="http://schemas.openxmlformats.org/officeDocument/2006/relationships/hyperlink" Target="http://www.youtube.com/watch?v=kRBs9x2kj8U" TargetMode="External"/><Relationship Id="rId5" Type="http://schemas.openxmlformats.org/officeDocument/2006/relationships/image" Target="../media/image6.jpg"/><Relationship Id="rId6"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tAsojiZFqh0" TargetMode="External"/><Relationship Id="rId4" Type="http://schemas.openxmlformats.org/officeDocument/2006/relationships/slide" Target="/ppt/slides/slide6.xml"/><Relationship Id="rId5" Type="http://schemas.openxmlformats.org/officeDocument/2006/relationships/image" Target="../media/image1.png"/><Relationship Id="rId6"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youtube.com/watch?v=tAsojiZFqh0" TargetMode="External"/><Relationship Id="rId4" Type="http://schemas.openxmlformats.org/officeDocument/2006/relationships/image" Target="../media/image3.jp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youtube.com/watch?v=5WcjBC91_t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811600" y="141275"/>
            <a:ext cx="7914000" cy="14070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3200"/>
              <a:buFont typeface="Aharoni"/>
              <a:buNone/>
            </a:pPr>
            <a:r>
              <a:rPr b="1" lang="iw-IL" sz="3200">
                <a:latin typeface="Aharoni"/>
                <a:ea typeface="Aharoni"/>
                <a:cs typeface="Aharoni"/>
                <a:sym typeface="Aharoni"/>
              </a:rPr>
              <a:t>יום הזיכרון ה-27 </a:t>
            </a:r>
            <a:br>
              <a:rPr b="1" lang="iw-IL" sz="3200">
                <a:latin typeface="Aharoni"/>
                <a:ea typeface="Aharoni"/>
                <a:cs typeface="Aharoni"/>
                <a:sym typeface="Aharoni"/>
              </a:rPr>
            </a:br>
            <a:r>
              <a:rPr b="1" lang="iw-IL" sz="3200">
                <a:latin typeface="Aharoni"/>
                <a:ea typeface="Aharoni"/>
                <a:cs typeface="Aharoni"/>
                <a:sym typeface="Aharoni"/>
              </a:rPr>
              <a:t>ליצחק רבין</a:t>
            </a:r>
            <a:endParaRPr b="1" sz="3200">
              <a:latin typeface="Aharoni"/>
              <a:ea typeface="Aharoni"/>
              <a:cs typeface="Aharoni"/>
              <a:sym typeface="Aharoni"/>
            </a:endParaRPr>
          </a:p>
          <a:p>
            <a:pPr indent="0" lvl="0" marL="0" rtl="1" algn="ctr">
              <a:spcBef>
                <a:spcPts val="0"/>
              </a:spcBef>
              <a:spcAft>
                <a:spcPts val="0"/>
              </a:spcAft>
              <a:buClr>
                <a:schemeClr val="dk1"/>
              </a:buClr>
              <a:buSzPts val="3200"/>
              <a:buFont typeface="Aharoni"/>
              <a:buNone/>
            </a:pPr>
            <a:r>
              <a:rPr b="1" lang="iw-IL" sz="3200">
                <a:latin typeface="Aharoni"/>
                <a:ea typeface="Aharoni"/>
                <a:cs typeface="Aharoni"/>
                <a:sym typeface="Aharoni"/>
              </a:rPr>
              <a:t>ב־4 בנובמבר 1995 (י"ב בחשוון ה'תשנ"ו)</a:t>
            </a:r>
            <a:endParaRPr b="1" sz="3200">
              <a:latin typeface="Aharoni"/>
              <a:ea typeface="Aharoni"/>
              <a:cs typeface="Aharoni"/>
              <a:sym typeface="Aharoni"/>
            </a:endParaRPr>
          </a:p>
        </p:txBody>
      </p:sp>
      <p:pic>
        <p:nvPicPr>
          <p:cNvPr id="90" name="Google Shape;90;p1"/>
          <p:cNvPicPr preferRelativeResize="0"/>
          <p:nvPr/>
        </p:nvPicPr>
        <p:blipFill>
          <a:blip r:embed="rId3">
            <a:alphaModFix/>
          </a:blip>
          <a:stretch>
            <a:fillRect/>
          </a:stretch>
        </p:blipFill>
        <p:spPr>
          <a:xfrm>
            <a:off x="7754325" y="418350"/>
            <a:ext cx="971275" cy="525875"/>
          </a:xfrm>
          <a:prstGeom prst="rect">
            <a:avLst/>
          </a:prstGeom>
          <a:noFill/>
          <a:ln>
            <a:noFill/>
          </a:ln>
        </p:spPr>
      </p:pic>
      <p:pic>
        <p:nvPicPr>
          <p:cNvPr id="91" name="Google Shape;91;p1"/>
          <p:cNvPicPr preferRelativeResize="0"/>
          <p:nvPr/>
        </p:nvPicPr>
        <p:blipFill>
          <a:blip r:embed="rId4">
            <a:alphaModFix/>
          </a:blip>
          <a:stretch>
            <a:fillRect/>
          </a:stretch>
        </p:blipFill>
        <p:spPr>
          <a:xfrm>
            <a:off x="314200" y="1712175"/>
            <a:ext cx="4257800" cy="4892275"/>
          </a:xfrm>
          <a:prstGeom prst="rect">
            <a:avLst/>
          </a:prstGeom>
          <a:noFill/>
          <a:ln>
            <a:noFill/>
          </a:ln>
        </p:spPr>
      </p:pic>
      <p:pic>
        <p:nvPicPr>
          <p:cNvPr id="92" name="Google Shape;92;p1"/>
          <p:cNvPicPr preferRelativeResize="0"/>
          <p:nvPr/>
        </p:nvPicPr>
        <p:blipFill>
          <a:blip r:embed="rId5">
            <a:alphaModFix/>
          </a:blip>
          <a:stretch>
            <a:fillRect/>
          </a:stretch>
        </p:blipFill>
        <p:spPr>
          <a:xfrm>
            <a:off x="4955900" y="1770775"/>
            <a:ext cx="3769700" cy="4892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4"/>
          <p:cNvSpPr/>
          <p:nvPr/>
        </p:nvSpPr>
        <p:spPr>
          <a:xfrm>
            <a:off x="4163825" y="1052700"/>
            <a:ext cx="4672500" cy="47526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iw-IL" sz="1600">
                <a:solidFill>
                  <a:srgbClr val="0C1824"/>
                </a:solidFill>
                <a:latin typeface="Gisha"/>
                <a:ea typeface="Gisha"/>
                <a:cs typeface="Gisha"/>
                <a:sym typeface="Gisha"/>
              </a:rPr>
              <a:t>"כדי לבנות יחד משהו, להגשים רעיון משותף כלשהו, נחוץ שכל אחד מהבונים יהיה אדריכל, יכניס את גוונו שלו לבניין אך יוותר- מאידך- על מה שיש לוותר למען ההרמוניה השלמה של הבנייה... </a:t>
            </a:r>
            <a:r>
              <a:rPr lang="iw-IL"/>
              <a:t> </a:t>
            </a:r>
            <a:r>
              <a:rPr lang="iw-IL" sz="1600">
                <a:solidFill>
                  <a:srgbClr val="0C1824"/>
                </a:solidFill>
                <a:latin typeface="Gisha"/>
                <a:ea typeface="Gisha"/>
                <a:cs typeface="Gisha"/>
                <a:sym typeface="Gisha"/>
              </a:rPr>
              <a:t>יש להדגיש את יום המבחן בכל ימות השנה."</a:t>
            </a:r>
            <a:endParaRPr sz="1600">
              <a:solidFill>
                <a:srgbClr val="0C1824"/>
              </a:solidFill>
              <a:latin typeface="Gisha"/>
              <a:ea typeface="Gisha"/>
              <a:cs typeface="Gisha"/>
              <a:sym typeface="Gisha"/>
            </a:endParaRPr>
          </a:p>
          <a:p>
            <a:pPr indent="0" lvl="0" marL="0" marR="0" rtl="1" algn="r">
              <a:spcBef>
                <a:spcPts val="0"/>
              </a:spcBef>
              <a:spcAft>
                <a:spcPts val="0"/>
              </a:spcAft>
              <a:buNone/>
            </a:pPr>
            <a:br>
              <a:rPr lang="iw-IL" sz="2000">
                <a:solidFill>
                  <a:srgbClr val="0C1824"/>
                </a:solidFill>
                <a:latin typeface="Gisha"/>
                <a:ea typeface="Gisha"/>
                <a:cs typeface="Gisha"/>
                <a:sym typeface="Gisha"/>
              </a:rPr>
            </a:br>
            <a:r>
              <a:rPr lang="iw-IL" sz="2000">
                <a:solidFill>
                  <a:srgbClr val="0C1824"/>
                </a:solidFill>
                <a:latin typeface="Gisha"/>
                <a:ea typeface="Gisha"/>
                <a:cs typeface="Gisha"/>
                <a:sym typeface="Gisha"/>
              </a:rPr>
              <a:t>"</a:t>
            </a:r>
            <a:r>
              <a:rPr b="1" lang="iw-IL" sz="2000">
                <a:solidFill>
                  <a:srgbClr val="0C1824"/>
                </a:solidFill>
                <a:latin typeface="Gisha"/>
                <a:ea typeface="Gisha"/>
                <a:cs typeface="Gisha"/>
                <a:sym typeface="Gisha"/>
              </a:rPr>
              <a:t>רעות יש לטפח, לרעות צריך לחנך</a:t>
            </a:r>
            <a:r>
              <a:rPr lang="iw-IL" sz="2000">
                <a:solidFill>
                  <a:srgbClr val="0C1824"/>
                </a:solidFill>
                <a:latin typeface="Gisha"/>
                <a:ea typeface="Gisha"/>
                <a:cs typeface="Gisha"/>
                <a:sym typeface="Gisha"/>
              </a:rPr>
              <a:t>." </a:t>
            </a:r>
            <a:endParaRPr/>
          </a:p>
          <a:p>
            <a:pPr indent="0" lvl="0" marL="0" marR="0" rtl="1" algn="r">
              <a:spcBef>
                <a:spcPts val="800"/>
              </a:spcBef>
              <a:spcAft>
                <a:spcPts val="0"/>
              </a:spcAft>
              <a:buNone/>
            </a:pPr>
            <a:r>
              <a:rPr lang="iw-IL" sz="1200">
                <a:solidFill>
                  <a:srgbClr val="0C1824"/>
                </a:solidFill>
                <a:latin typeface="Calibri"/>
                <a:ea typeface="Calibri"/>
                <a:cs typeface="Calibri"/>
                <a:sym typeface="Calibri"/>
              </a:rPr>
              <a:t>(יצחק שדה, מסביב למדורה, ינואר 1946)</a:t>
            </a:r>
            <a:endParaRPr/>
          </a:p>
        </p:txBody>
      </p:sp>
      <p:sp>
        <p:nvSpPr>
          <p:cNvPr id="172" name="Google Shape;172;p14"/>
          <p:cNvSpPr txBox="1"/>
          <p:nvPr/>
        </p:nvSpPr>
        <p:spPr>
          <a:xfrm>
            <a:off x="4133520" y="3530114"/>
            <a:ext cx="4733100" cy="2832300"/>
          </a:xfrm>
          <a:prstGeom prst="rect">
            <a:avLst/>
          </a:prstGeom>
          <a:solidFill>
            <a:srgbClr val="F2F2F2"/>
          </a:solid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lang="iw-IL" sz="1800" u="sng">
                <a:solidFill>
                  <a:schemeClr val="dk2"/>
                </a:solidFill>
                <a:latin typeface="Gisha"/>
                <a:ea typeface="Gisha"/>
                <a:cs typeface="Gisha"/>
                <a:sym typeface="Gisha"/>
              </a:rPr>
              <a:t>שאלות לדיון ולסיכום</a:t>
            </a:r>
            <a:endParaRPr/>
          </a:p>
          <a:p>
            <a:pPr indent="0" lvl="0" marL="0" marR="0" rtl="1" algn="ctr">
              <a:spcBef>
                <a:spcPts val="0"/>
              </a:spcBef>
              <a:spcAft>
                <a:spcPts val="0"/>
              </a:spcAft>
              <a:buNone/>
            </a:pPr>
            <a:r>
              <a:t/>
            </a:r>
            <a:endParaRPr b="1" sz="1600" u="sng">
              <a:solidFill>
                <a:schemeClr val="dk2"/>
              </a:solidFill>
              <a:latin typeface="Gisha"/>
              <a:ea typeface="Gisha"/>
              <a:cs typeface="Gisha"/>
              <a:sym typeface="Gisha"/>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האם </a:t>
            </a:r>
            <a:r>
              <a:rPr b="1" lang="iw-IL" sz="1600">
                <a:solidFill>
                  <a:schemeClr val="dk1"/>
                </a:solidFill>
                <a:latin typeface="Gisha"/>
                <a:ea typeface="Gisha"/>
                <a:cs typeface="Gisha"/>
                <a:sym typeface="Gisha"/>
              </a:rPr>
              <a:t>הרעות</a:t>
            </a:r>
            <a:r>
              <a:rPr lang="iw-IL" sz="1600">
                <a:solidFill>
                  <a:schemeClr val="dk1"/>
                </a:solidFill>
                <a:latin typeface="Gisha"/>
                <a:ea typeface="Gisha"/>
                <a:cs typeface="Gisha"/>
                <a:sym typeface="Gisha"/>
              </a:rPr>
              <a:t> נוכחת בחייכם במידה מספקת? אם לא, היכן חסרונה מורגש?</a:t>
            </a:r>
            <a:endParaRPr/>
          </a:p>
          <a:p>
            <a:pPr indent="-184150" lvl="0" marL="285750" marR="0" rtl="1" algn="r">
              <a:spcBef>
                <a:spcPts val="0"/>
              </a:spcBef>
              <a:spcAft>
                <a:spcPts val="0"/>
              </a:spcAft>
              <a:buClr>
                <a:schemeClr val="dk1"/>
              </a:buClr>
              <a:buSzPts val="1600"/>
              <a:buFont typeface="Noto Sans Symbols"/>
              <a:buNone/>
            </a:pPr>
            <a:r>
              <a:t/>
            </a:r>
            <a:endParaRPr sz="1600">
              <a:solidFill>
                <a:schemeClr val="dk1"/>
              </a:solidFill>
              <a:latin typeface="Gisha"/>
              <a:ea typeface="Gisha"/>
              <a:cs typeface="Gisha"/>
              <a:sym typeface="Gisha"/>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האם יש הבדל בין </a:t>
            </a:r>
            <a:r>
              <a:rPr b="1" lang="iw-IL" sz="1600">
                <a:solidFill>
                  <a:schemeClr val="dk1"/>
                </a:solidFill>
                <a:latin typeface="Gisha"/>
                <a:ea typeface="Gisha"/>
                <a:cs typeface="Gisha"/>
                <a:sym typeface="Gisha"/>
              </a:rPr>
              <a:t>הרעות</a:t>
            </a:r>
            <a:r>
              <a:rPr lang="iw-IL" sz="1600">
                <a:solidFill>
                  <a:schemeClr val="dk1"/>
                </a:solidFill>
                <a:latin typeface="Gisha"/>
                <a:ea typeface="Gisha"/>
                <a:cs typeface="Gisha"/>
                <a:sym typeface="Gisha"/>
              </a:rPr>
              <a:t> שעליה כתב חיים גורי בשירו לבין </a:t>
            </a:r>
            <a:r>
              <a:rPr b="1" lang="iw-IL" sz="1600">
                <a:solidFill>
                  <a:schemeClr val="dk1"/>
                </a:solidFill>
                <a:latin typeface="Gisha"/>
                <a:ea typeface="Gisha"/>
                <a:cs typeface="Gisha"/>
                <a:sym typeface="Gisha"/>
              </a:rPr>
              <a:t>רעות</a:t>
            </a:r>
            <a:r>
              <a:rPr lang="iw-IL" sz="1600">
                <a:solidFill>
                  <a:schemeClr val="dk1"/>
                </a:solidFill>
                <a:latin typeface="Gisha"/>
                <a:ea typeface="Gisha"/>
                <a:cs typeface="Gisha"/>
                <a:sym typeface="Gisha"/>
              </a:rPr>
              <a:t> בהווה (75 שנים למדינת ישראל)?</a:t>
            </a:r>
            <a:endParaRPr/>
          </a:p>
          <a:p>
            <a:pPr indent="0" lvl="0" marL="0" marR="0" rtl="1" algn="r">
              <a:spcBef>
                <a:spcPts val="0"/>
              </a:spcBef>
              <a:spcAft>
                <a:spcPts val="0"/>
              </a:spcAft>
              <a:buNone/>
            </a:pPr>
            <a:r>
              <a:t/>
            </a:r>
            <a:endParaRPr sz="1600">
              <a:solidFill>
                <a:schemeClr val="dk1"/>
              </a:solidFill>
              <a:latin typeface="Gisha"/>
              <a:ea typeface="Gisha"/>
              <a:cs typeface="Gisha"/>
              <a:sym typeface="Gisha"/>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מה אפשר לעשות כדי ליצור </a:t>
            </a:r>
            <a:r>
              <a:rPr b="1" lang="iw-IL" sz="1600">
                <a:solidFill>
                  <a:schemeClr val="dk1"/>
                </a:solidFill>
                <a:latin typeface="Gisha"/>
                <a:ea typeface="Gisha"/>
                <a:cs typeface="Gisha"/>
                <a:sym typeface="Gisha"/>
              </a:rPr>
              <a:t>רעות</a:t>
            </a:r>
            <a:r>
              <a:rPr lang="iw-IL" sz="1600">
                <a:solidFill>
                  <a:schemeClr val="dk1"/>
                </a:solidFill>
                <a:latin typeface="Gisha"/>
                <a:ea typeface="Gisha"/>
                <a:cs typeface="Gisha"/>
                <a:sym typeface="Gisha"/>
              </a:rPr>
              <a:t>? חשבו על דרכים שבהן בני נוער יכולים לפעול למען הגברת הרעות וכן על רעיונות להגברתה שתציעו לקובעי המדיניות.</a:t>
            </a:r>
            <a:endParaRPr/>
          </a:p>
        </p:txBody>
      </p:sp>
      <p:pic>
        <p:nvPicPr>
          <p:cNvPr id="173" name="Google Shape;173;p14"/>
          <p:cNvPicPr preferRelativeResize="0"/>
          <p:nvPr/>
        </p:nvPicPr>
        <p:blipFill>
          <a:blip r:embed="rId3">
            <a:alphaModFix/>
          </a:blip>
          <a:stretch>
            <a:fillRect/>
          </a:stretch>
        </p:blipFill>
        <p:spPr>
          <a:xfrm>
            <a:off x="7754325" y="418350"/>
            <a:ext cx="971275" cy="525875"/>
          </a:xfrm>
          <a:prstGeom prst="rect">
            <a:avLst/>
          </a:prstGeom>
          <a:noFill/>
          <a:ln>
            <a:noFill/>
          </a:ln>
        </p:spPr>
      </p:pic>
      <p:pic>
        <p:nvPicPr>
          <p:cNvPr id="174" name="Google Shape;174;p14"/>
          <p:cNvPicPr preferRelativeResize="0"/>
          <p:nvPr/>
        </p:nvPicPr>
        <p:blipFill>
          <a:blip r:embed="rId4">
            <a:alphaModFix/>
          </a:blip>
          <a:stretch>
            <a:fillRect/>
          </a:stretch>
        </p:blipFill>
        <p:spPr>
          <a:xfrm>
            <a:off x="119275" y="831575"/>
            <a:ext cx="3547125" cy="55089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16def7e9b82_2_4"/>
          <p:cNvSpPr txBox="1"/>
          <p:nvPr/>
        </p:nvSpPr>
        <p:spPr>
          <a:xfrm>
            <a:off x="5099925" y="1735800"/>
            <a:ext cx="3436800" cy="3386400"/>
          </a:xfrm>
          <a:prstGeom prst="rect">
            <a:avLst/>
          </a:prstGeom>
          <a:noFill/>
          <a:ln>
            <a:noFill/>
          </a:ln>
        </p:spPr>
        <p:txBody>
          <a:bodyPr anchorCtr="0" anchor="t" bIns="91425" lIns="91425" spcFirstLastPara="1" rIns="91425" wrap="square" tIns="91425">
            <a:spAutoFit/>
          </a:bodyPr>
          <a:lstStyle/>
          <a:p>
            <a:pPr indent="0" lvl="0" marL="457200" rtl="0" algn="r">
              <a:lnSpc>
                <a:spcPct val="150000"/>
              </a:lnSpc>
              <a:spcBef>
                <a:spcPts val="0"/>
              </a:spcBef>
              <a:spcAft>
                <a:spcPts val="0"/>
              </a:spcAft>
              <a:buNone/>
            </a:pPr>
            <a:r>
              <a:rPr lang="iw-IL" sz="1600">
                <a:latin typeface="Gisha"/>
                <a:ea typeface="Gisha"/>
                <a:cs typeface="Gisha"/>
                <a:sym typeface="Gisha"/>
              </a:rPr>
              <a:t>השנה בחרנו לעסוק ביום הזיכרון ה – 27 לרצח יצחק רבין בערך "הרעות" מתוך הכרה בשותפות העמוקה בין אזרחי ישראל ומתוך הצורך לבסס שותפות זו לא רק על בסיס אזרחי-פורמלי, כי אם על בסיס עמוק יותר, של חברות, אחווה ומחויבות, המתבטא בפסוק מספר ויקרא: "ואהבת לרעך כמוך </a:t>
            </a:r>
            <a:endParaRPr>
              <a:latin typeface="Gisha"/>
              <a:ea typeface="Gisha"/>
              <a:cs typeface="Gisha"/>
              <a:sym typeface="Gisha"/>
            </a:endParaRPr>
          </a:p>
        </p:txBody>
      </p:sp>
      <p:pic>
        <p:nvPicPr>
          <p:cNvPr id="181" name="Google Shape;181;g16def7e9b82_2_4"/>
          <p:cNvPicPr preferRelativeResize="0"/>
          <p:nvPr/>
        </p:nvPicPr>
        <p:blipFill>
          <a:blip r:embed="rId3">
            <a:alphaModFix/>
          </a:blip>
          <a:stretch>
            <a:fillRect/>
          </a:stretch>
        </p:blipFill>
        <p:spPr>
          <a:xfrm>
            <a:off x="7754325" y="418350"/>
            <a:ext cx="971275" cy="525875"/>
          </a:xfrm>
          <a:prstGeom prst="rect">
            <a:avLst/>
          </a:prstGeom>
          <a:noFill/>
          <a:ln>
            <a:noFill/>
          </a:ln>
        </p:spPr>
      </p:pic>
      <p:pic>
        <p:nvPicPr>
          <p:cNvPr descr="השיר הוקלט במסגרת השירותרום של גלי צה&quot;ל ויצא באלבומו של דודו טסה, מתוך בחירה שנת יציאה: 2003 מילים: יורם טהרלב לחן: יאיר רוזנבלום&#10;&#10;במקום שאליו אני הולך &#10;היו רבים כבר לפני. &#10;השאירו שביל, השאירו עץ, &#10;השאירו אבן לרגלי, &#10;ומה אני אשאיר אחרי, &#10;האם אשאיר איזה דבר? &#10;איני רואה את צעדי! &#10;איני רואה את צעדי, &#10;ומי יראה אותם מחר? &#10;&#10;היה לי חבר, היה לי אח, &#10;הושט לי יד כשאקרא, &#10;היה לי חבר, היה לי אח, &#10;הושט לי יד בעת צרה, &#10;אני אחיך, אל תשכח! &#10;היה לי חבר, היה לי אח. &#10;&#10;במקום שאליו אני הולך &#10;היו נשים, היו גברים, &#10;ואהבה גדולה היתה, &#10;האם אני אמצא אותה? &#10;הם לא השאירו לי דבר &#10;לא אנחות וגם לא פרחים. &#10;הם לא השאירו לי דבר! &#10;הם לא השאירו לי דבר, &#10;מלבד אחים וחברים. &#10;&#10;היה לי חבר, היה לי אח... &#10;&#10;במקום שאליו אני הולך, &#10;אני נזהר שלא לשבור, &#10;אני נזהר שלא לדרוך, &#10;אני נזהר שלא לזכור, &#10;וטוב לי שאתה איתי, &#10;וגם אתה וגם אתה. &#10;פה תישאר אחרי לכתי! &#10;פה תישאר אחרי לכתי &#10;החברות אשר היתה. &#10;&#10;היה לי חבר, היה לי אח..." id="182" name="Google Shape;182;g16def7e9b82_2_4" title="דודו טסה - הייה לי חבר הייה לי אח">
            <a:hlinkClick r:id="rId4"/>
          </p:cNvPr>
          <p:cNvPicPr preferRelativeResize="0"/>
          <p:nvPr/>
        </p:nvPicPr>
        <p:blipFill>
          <a:blip r:embed="rId5">
            <a:alphaModFix/>
          </a:blip>
          <a:stretch>
            <a:fillRect/>
          </a:stretch>
        </p:blipFill>
        <p:spPr>
          <a:xfrm>
            <a:off x="210525" y="169320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pic>
        <p:nvPicPr>
          <p:cNvPr id="188" name="Google Shape;188;g17bba3240ac_1_2"/>
          <p:cNvPicPr preferRelativeResize="0"/>
          <p:nvPr/>
        </p:nvPicPr>
        <p:blipFill>
          <a:blip r:embed="rId3">
            <a:alphaModFix/>
          </a:blip>
          <a:stretch>
            <a:fillRect/>
          </a:stretch>
        </p:blipFill>
        <p:spPr>
          <a:xfrm>
            <a:off x="7754325" y="418350"/>
            <a:ext cx="971275" cy="525875"/>
          </a:xfrm>
          <a:prstGeom prst="rect">
            <a:avLst/>
          </a:prstGeom>
          <a:noFill/>
          <a:ln>
            <a:noFill/>
          </a:ln>
        </p:spPr>
      </p:pic>
      <p:pic>
        <p:nvPicPr>
          <p:cNvPr id="189" name="Google Shape;189;g17bba3240ac_1_2"/>
          <p:cNvPicPr preferRelativeResize="0"/>
          <p:nvPr/>
        </p:nvPicPr>
        <p:blipFill>
          <a:blip r:embed="rId4">
            <a:alphaModFix/>
          </a:blip>
          <a:stretch>
            <a:fillRect/>
          </a:stretch>
        </p:blipFill>
        <p:spPr>
          <a:xfrm>
            <a:off x="279100" y="827988"/>
            <a:ext cx="3547125" cy="5508924"/>
          </a:xfrm>
          <a:prstGeom prst="rect">
            <a:avLst/>
          </a:prstGeom>
          <a:noFill/>
          <a:ln>
            <a:noFill/>
          </a:ln>
        </p:spPr>
      </p:pic>
      <p:pic>
        <p:nvPicPr>
          <p:cNvPr descr="סליחה על השאלה" id="190" name="Google Shape;190;g17bba3240ac_1_2" title="סליחה על השאלה רצח רבין - ברנקו וייס מיתרים">
            <a:hlinkClick r:id="rId5"/>
          </p:cNvPr>
          <p:cNvPicPr preferRelativeResize="0"/>
          <p:nvPr/>
        </p:nvPicPr>
        <p:blipFill>
          <a:blip r:embed="rId6">
            <a:alphaModFix/>
          </a:blip>
          <a:stretch>
            <a:fillRect/>
          </a:stretch>
        </p:blipFill>
        <p:spPr>
          <a:xfrm>
            <a:off x="4240150" y="180167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a:off x="0" y="5877272"/>
            <a:ext cx="1138808" cy="1019752"/>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2"/>
          <p:cNvSpPr/>
          <p:nvPr/>
        </p:nvSpPr>
        <p:spPr>
          <a:xfrm>
            <a:off x="839200" y="863475"/>
            <a:ext cx="7428900" cy="4957500"/>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ctr">
              <a:lnSpc>
                <a:spcPct val="150000"/>
              </a:lnSpc>
              <a:spcBef>
                <a:spcPts val="0"/>
              </a:spcBef>
              <a:spcAft>
                <a:spcPts val="0"/>
              </a:spcAft>
              <a:buNone/>
            </a:pPr>
            <a:r>
              <a:rPr b="1" i="0" lang="iw-IL" sz="1800" u="none" cap="none" strike="noStrike">
                <a:solidFill>
                  <a:schemeClr val="dk1"/>
                </a:solidFill>
                <a:latin typeface="Gisha"/>
                <a:ea typeface="Gisha"/>
                <a:cs typeface="Gisha"/>
                <a:sym typeface="Gisha"/>
              </a:rPr>
              <a:t>מבוא</a:t>
            </a:r>
            <a:endParaRPr/>
          </a:p>
          <a:p>
            <a:pPr indent="0" lvl="0" marL="0" marR="0" rtl="1" algn="just">
              <a:lnSpc>
                <a:spcPct val="200000"/>
              </a:lnSpc>
              <a:spcBef>
                <a:spcPts val="0"/>
              </a:spcBef>
              <a:spcAft>
                <a:spcPts val="0"/>
              </a:spcAft>
              <a:buNone/>
            </a:pPr>
            <a:r>
              <a:rPr b="1" i="0" lang="iw-IL" sz="1300" u="none" cap="none" strike="noStrike">
                <a:solidFill>
                  <a:schemeClr val="dk1"/>
                </a:solidFill>
                <a:latin typeface="Gisha"/>
                <a:ea typeface="Gisha"/>
                <a:cs typeface="Gisha"/>
                <a:sym typeface="Gisha"/>
              </a:rPr>
              <a:t>אנו מציינים השנה 27 שנים לרצח ראש הממשלה ושר הביטחון יצחק רבין.</a:t>
            </a:r>
            <a:endParaRPr b="1"/>
          </a:p>
          <a:p>
            <a:pPr indent="0" lvl="0" marL="0" marR="0" rtl="1" algn="just">
              <a:lnSpc>
                <a:spcPct val="200000"/>
              </a:lnSpc>
              <a:spcBef>
                <a:spcPts val="0"/>
              </a:spcBef>
              <a:spcAft>
                <a:spcPts val="0"/>
              </a:spcAft>
              <a:buNone/>
            </a:pPr>
            <a:r>
              <a:rPr b="1" i="0" lang="iw-IL" sz="1300" u="none" cap="none" strike="noStrike">
                <a:solidFill>
                  <a:schemeClr val="dk1"/>
                </a:solidFill>
                <a:latin typeface="Gisha"/>
                <a:ea typeface="Gisha"/>
                <a:cs typeface="Gisha"/>
                <a:sym typeface="Gisha"/>
              </a:rPr>
              <a:t>יצחק רבין נרצח ביום שבת, י"ב בחשוון תשנ"ו, 4.11.1995, בסיומה של עצרת המונים שנשאה את הכותרת "כן לשלום, לא לאלימות". ראש הממשלה נורה בגבו על ידי מתנקש יהודי ישראלי שהתנגד למהלכים המדיניים שרבין שאף לקדם. הרוצח ביקש לעצור את המהלכים הפוליטיים והמדיניים על ידי רצח ראש הממשלה.</a:t>
            </a:r>
            <a:endParaRPr b="1"/>
          </a:p>
          <a:p>
            <a:pPr indent="0" lvl="0" marL="0" marR="0" rtl="1" algn="just">
              <a:lnSpc>
                <a:spcPct val="200000"/>
              </a:lnSpc>
              <a:spcBef>
                <a:spcPts val="0"/>
              </a:spcBef>
              <a:spcAft>
                <a:spcPts val="0"/>
              </a:spcAft>
              <a:buNone/>
            </a:pPr>
            <a:r>
              <a:rPr b="1" i="0" lang="iw-IL" sz="1300" u="none" cap="none" strike="noStrike">
                <a:solidFill>
                  <a:schemeClr val="dk1"/>
                </a:solidFill>
                <a:latin typeface="Gisha"/>
                <a:ea typeface="Gisha"/>
                <a:cs typeface="Gisha"/>
                <a:sym typeface="Gisha"/>
              </a:rPr>
              <a:t>רצח יצחק רבין הוא נקודת שפל כואבת בחברה הישראלית המבטאת משבר עמוק. הרצח יצר קרע ברקמת החיים המשותפים במדינה וערער את הנחת היסוד שהייתה מקובלת על כל הציבור ושלפיה מחלוקת פוליטית, סוערת ככל שתהיה, לא תפרוץ ולא תזעזע את גבולות הדמוקרטיה הישראלית. </a:t>
            </a:r>
            <a:endParaRPr b="1"/>
          </a:p>
          <a:p>
            <a:pPr indent="0" lvl="0" marL="0" marR="0" rtl="1" algn="just">
              <a:lnSpc>
                <a:spcPct val="200000"/>
              </a:lnSpc>
              <a:spcBef>
                <a:spcPts val="0"/>
              </a:spcBef>
              <a:spcAft>
                <a:spcPts val="0"/>
              </a:spcAft>
              <a:buNone/>
            </a:pPr>
            <a:r>
              <a:rPr b="1" i="0" lang="iw-IL" sz="1300" u="none" cap="none" strike="noStrike">
                <a:solidFill>
                  <a:schemeClr val="dk1"/>
                </a:solidFill>
                <a:latin typeface="Gisha"/>
                <a:ea typeface="Gisha"/>
                <a:cs typeface="Gisha"/>
                <a:sym typeface="Gisha"/>
              </a:rPr>
              <a:t>יום הזיכרון ה-27 עומד בסימן "הרעות" והוא מספק הזדמנות לשיח על אודות מקומם של בני הנוער ושל אזרחי המדינה בעיצוב מרקם החיים ועל מידת האחריות והיכולת של פרטים להשפיע על מעגלי שייכות שונים: משפחה, קהילה וחברה.</a:t>
            </a:r>
            <a:endParaRPr b="1"/>
          </a:p>
          <a:p>
            <a:pPr indent="0" lvl="0" marL="0" marR="0" rtl="1" algn="r">
              <a:lnSpc>
                <a:spcPct val="171428"/>
              </a:lnSpc>
              <a:spcBef>
                <a:spcPts val="0"/>
              </a:spcBef>
              <a:spcAft>
                <a:spcPts val="0"/>
              </a:spcAft>
              <a:buNone/>
            </a:pPr>
            <a:r>
              <a:t/>
            </a:r>
            <a:endParaRPr b="0" i="0" sz="1400" u="none" cap="none" strike="noStrike">
              <a:solidFill>
                <a:schemeClr val="dk1"/>
              </a:solidFill>
              <a:latin typeface="Gisha"/>
              <a:ea typeface="Gisha"/>
              <a:cs typeface="Gisha"/>
              <a:sym typeface="Gisha"/>
            </a:endParaRPr>
          </a:p>
        </p:txBody>
      </p:sp>
      <p:sp>
        <p:nvSpPr>
          <p:cNvPr id="99" name="Google Shape;99;p2"/>
          <p:cNvSpPr/>
          <p:nvPr/>
        </p:nvSpPr>
        <p:spPr>
          <a:xfrm>
            <a:off x="179509" y="927925"/>
            <a:ext cx="1063200" cy="3462300"/>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t/>
            </a:r>
            <a:endParaRPr/>
          </a:p>
        </p:txBody>
      </p:sp>
      <p:sp>
        <p:nvSpPr>
          <p:cNvPr id="100" name="Google Shape;100;p2"/>
          <p:cNvSpPr/>
          <p:nvPr/>
        </p:nvSpPr>
        <p:spPr>
          <a:xfrm>
            <a:off x="1007605" y="116632"/>
            <a:ext cx="7128791" cy="720080"/>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i="0" lang="iw-IL" sz="3600" u="none" cap="none" strike="noStrike">
                <a:solidFill>
                  <a:schemeClr val="dk1"/>
                </a:solidFill>
                <a:latin typeface="Gisha"/>
                <a:ea typeface="Gisha"/>
                <a:cs typeface="Gisha"/>
                <a:sym typeface="Gisha"/>
              </a:rPr>
              <a:t>הרעות</a:t>
            </a:r>
            <a:endParaRPr/>
          </a:p>
        </p:txBody>
      </p:sp>
      <p:pic>
        <p:nvPicPr>
          <p:cNvPr id="101" name="Google Shape;101;p2"/>
          <p:cNvPicPr preferRelativeResize="0"/>
          <p:nvPr/>
        </p:nvPicPr>
        <p:blipFill>
          <a:blip r:embed="rId3">
            <a:alphaModFix/>
          </a:blip>
          <a:stretch>
            <a:fillRect/>
          </a:stretch>
        </p:blipFill>
        <p:spPr>
          <a:xfrm>
            <a:off x="7754325" y="418350"/>
            <a:ext cx="971275" cy="525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p:nvPr/>
        </p:nvSpPr>
        <p:spPr>
          <a:xfrm>
            <a:off x="683568" y="188640"/>
            <a:ext cx="7609656" cy="648072"/>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i="0" lang="iw-IL" sz="2800" u="none" cap="none" strike="noStrike">
                <a:solidFill>
                  <a:schemeClr val="dk1"/>
                </a:solidFill>
                <a:latin typeface="Gisha"/>
                <a:ea typeface="Gisha"/>
                <a:cs typeface="Gisha"/>
                <a:sym typeface="Gisha"/>
              </a:rPr>
              <a:t>יצחק רבין</a:t>
            </a:r>
            <a:r>
              <a:rPr b="1" lang="iw-IL" sz="2800">
                <a:solidFill>
                  <a:schemeClr val="dk1"/>
                </a:solidFill>
                <a:latin typeface="Gisha"/>
                <a:ea typeface="Gisha"/>
                <a:cs typeface="Gisha"/>
                <a:sym typeface="Gisha"/>
              </a:rPr>
              <a:t>-</a:t>
            </a:r>
            <a:r>
              <a:rPr b="1" i="0" lang="iw-IL" sz="2800" u="none" cap="none" strike="noStrike">
                <a:solidFill>
                  <a:schemeClr val="dk1"/>
                </a:solidFill>
                <a:latin typeface="Gisha"/>
                <a:ea typeface="Gisha"/>
                <a:cs typeface="Gisha"/>
                <a:sym typeface="Gisha"/>
              </a:rPr>
              <a:t> חייו ופועלו.</a:t>
            </a:r>
            <a:endParaRPr/>
          </a:p>
        </p:txBody>
      </p:sp>
      <p:sp>
        <p:nvSpPr>
          <p:cNvPr id="107" name="Google Shape;107;p4"/>
          <p:cNvSpPr/>
          <p:nvPr/>
        </p:nvSpPr>
        <p:spPr>
          <a:xfrm>
            <a:off x="0" y="5877272"/>
            <a:ext cx="1138808" cy="1019752"/>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4"/>
          <p:cNvSpPr/>
          <p:nvPr/>
        </p:nvSpPr>
        <p:spPr>
          <a:xfrm>
            <a:off x="513400" y="4526175"/>
            <a:ext cx="7864200" cy="1282500"/>
          </a:xfrm>
          <a:prstGeom prst="rect">
            <a:avLst/>
          </a:prstGeom>
          <a:solidFill>
            <a:srgbClr val="F2F2F2"/>
          </a:solidFill>
          <a:ln cap="flat" cmpd="sng" w="25400">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400" u="sng">
                <a:solidFill>
                  <a:schemeClr val="dk1"/>
                </a:solidFill>
                <a:latin typeface="Gisha"/>
                <a:ea typeface="Gisha"/>
                <a:cs typeface="Gisha"/>
                <a:sym typeface="Gisha"/>
                <a:hlinkClick r:id="rId3">
                  <a:extLst>
                    <a:ext uri="{A12FA001-AC4F-418D-AE19-62706E023703}">
                      <ahyp:hlinkClr val="tx"/>
                    </a:ext>
                  </a:extLst>
                </a:hlinkClick>
              </a:rPr>
              <a:t>יצחק רבין, חייו ומותו</a:t>
            </a:r>
            <a:r>
              <a:rPr b="1" lang="iw-IL">
                <a:solidFill>
                  <a:schemeClr val="dk1"/>
                </a:solidFill>
                <a:latin typeface="Gisha"/>
                <a:ea typeface="Gisha"/>
                <a:cs typeface="Gisha"/>
                <a:sym typeface="Gisha"/>
              </a:rPr>
              <a:t>.</a:t>
            </a:r>
            <a:r>
              <a:rPr b="1" lang="iw-IL" sz="1400">
                <a:solidFill>
                  <a:schemeClr val="dk1"/>
                </a:solidFill>
                <a:latin typeface="Gisha"/>
                <a:ea typeface="Gisha"/>
                <a:cs typeface="Gisha"/>
                <a:sym typeface="Gisha"/>
              </a:rPr>
              <a:t> </a:t>
            </a:r>
            <a:endParaRPr/>
          </a:p>
          <a:p>
            <a:pPr indent="0" lvl="0" marL="0" marR="0" rtl="1" algn="r">
              <a:spcBef>
                <a:spcPts val="0"/>
              </a:spcBef>
              <a:spcAft>
                <a:spcPts val="0"/>
              </a:spcAft>
              <a:buNone/>
            </a:pPr>
            <a:r>
              <a:t/>
            </a:r>
            <a:endParaRPr/>
          </a:p>
          <a:p>
            <a:pPr indent="-285750" lvl="0" marL="285750" marR="0" rtl="1" algn="r">
              <a:spcBef>
                <a:spcPts val="0"/>
              </a:spcBef>
              <a:spcAft>
                <a:spcPts val="0"/>
              </a:spcAft>
              <a:buClr>
                <a:schemeClr val="dk1"/>
              </a:buClr>
              <a:buSzPts val="1400"/>
              <a:buFont typeface="Noto Sans Symbols"/>
              <a:buChar char="❑"/>
            </a:pPr>
            <a:r>
              <a:rPr lang="iw-IL" sz="1400">
                <a:solidFill>
                  <a:schemeClr val="dk1"/>
                </a:solidFill>
                <a:latin typeface="Gisha"/>
                <a:ea typeface="Gisha"/>
                <a:cs typeface="Gisha"/>
                <a:sym typeface="Gisha"/>
              </a:rPr>
              <a:t>אילו מחשבות ורגשות הסרטון מעורר בכם?</a:t>
            </a:r>
            <a:endParaRPr/>
          </a:p>
          <a:p>
            <a:pPr indent="-285750" lvl="0" marL="285750" marR="0" rtl="1" algn="r">
              <a:spcBef>
                <a:spcPts val="0"/>
              </a:spcBef>
              <a:spcAft>
                <a:spcPts val="0"/>
              </a:spcAft>
              <a:buClr>
                <a:schemeClr val="dk1"/>
              </a:buClr>
              <a:buSzPts val="1400"/>
              <a:buFont typeface="Noto Sans Symbols"/>
              <a:buChar char="❑"/>
            </a:pPr>
            <a:r>
              <a:rPr lang="iw-IL" sz="1400">
                <a:solidFill>
                  <a:schemeClr val="dk1"/>
                </a:solidFill>
                <a:latin typeface="Gisha"/>
                <a:ea typeface="Gisha"/>
                <a:cs typeface="Gisha"/>
                <a:sym typeface="Gisha"/>
              </a:rPr>
              <a:t>אילו אירועים היסטוריים מוזכרים בסרטון? </a:t>
            </a:r>
            <a:endParaRPr/>
          </a:p>
          <a:p>
            <a:pPr indent="-285750" lvl="0" marL="285750" marR="0" rtl="1" algn="r">
              <a:spcBef>
                <a:spcPts val="0"/>
              </a:spcBef>
              <a:spcAft>
                <a:spcPts val="0"/>
              </a:spcAft>
              <a:buClr>
                <a:schemeClr val="dk1"/>
              </a:buClr>
              <a:buSzPts val="1400"/>
              <a:buFont typeface="Noto Sans Symbols"/>
              <a:buChar char="❑"/>
            </a:pPr>
            <a:r>
              <a:rPr lang="iw-IL" sz="1400">
                <a:solidFill>
                  <a:schemeClr val="dk1"/>
                </a:solidFill>
                <a:latin typeface="Gisha"/>
                <a:ea typeface="Gisha"/>
                <a:cs typeface="Gisha"/>
                <a:sym typeface="Gisha"/>
              </a:rPr>
              <a:t>אילו ערכים הנחו, לדעתכם, את יצחק רבין בדרכו ובתפקידים הרבים שמילא? </a:t>
            </a:r>
            <a:endParaRPr/>
          </a:p>
        </p:txBody>
      </p:sp>
      <p:pic>
        <p:nvPicPr>
          <p:cNvPr descr="הסרט ,שהוכן על ידי מרכז יצחק רבין, סוקר תחנות מרכזיות בחייו הציבוריים של רה&quot;מ ושר הביטחון יצחק רבין, שנרצח בי&quot;ב בחשוון, תשנ&quot;ו, 4.11.1995" id="109" name="Google Shape;109;p4" title="יצחק רבין - חייו ומותו">
            <a:hlinkClick r:id="rId4"/>
          </p:cNvPr>
          <p:cNvPicPr preferRelativeResize="0"/>
          <p:nvPr/>
        </p:nvPicPr>
        <p:blipFill>
          <a:blip r:embed="rId5">
            <a:alphaModFix/>
          </a:blip>
          <a:stretch>
            <a:fillRect/>
          </a:stretch>
        </p:blipFill>
        <p:spPr>
          <a:xfrm>
            <a:off x="513400" y="1182400"/>
            <a:ext cx="7864200" cy="2933925"/>
          </a:xfrm>
          <a:prstGeom prst="rect">
            <a:avLst/>
          </a:prstGeom>
          <a:noFill/>
          <a:ln>
            <a:noFill/>
          </a:ln>
        </p:spPr>
      </p:pic>
      <p:pic>
        <p:nvPicPr>
          <p:cNvPr id="110" name="Google Shape;110;p4"/>
          <p:cNvPicPr preferRelativeResize="0"/>
          <p:nvPr/>
        </p:nvPicPr>
        <p:blipFill>
          <a:blip r:embed="rId6">
            <a:alphaModFix/>
          </a:blip>
          <a:stretch>
            <a:fillRect/>
          </a:stretch>
        </p:blipFill>
        <p:spPr>
          <a:xfrm>
            <a:off x="7804025" y="249737"/>
            <a:ext cx="971275" cy="525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5"/>
          <p:cNvSpPr/>
          <p:nvPr/>
        </p:nvSpPr>
        <p:spPr>
          <a:xfrm>
            <a:off x="1429280" y="260648"/>
            <a:ext cx="7128900" cy="720000"/>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2800">
                <a:solidFill>
                  <a:schemeClr val="dk1"/>
                </a:solidFill>
                <a:latin typeface="Gisha"/>
                <a:ea typeface="Gisha"/>
                <a:cs typeface="Gisha"/>
                <a:sym typeface="Gisha"/>
              </a:rPr>
              <a:t>שיר הרעות </a:t>
            </a:r>
            <a:r>
              <a:rPr b="1" lang="iw-IL" sz="1800">
                <a:solidFill>
                  <a:schemeClr val="dk1"/>
                </a:solidFill>
                <a:latin typeface="Gisha"/>
                <a:ea typeface="Gisha"/>
                <a:cs typeface="Gisha"/>
                <a:sym typeface="Gisha"/>
              </a:rPr>
              <a:t>נכתב ע"י המשורר חיים גורי.</a:t>
            </a:r>
            <a:endParaRPr sz="400"/>
          </a:p>
        </p:txBody>
      </p:sp>
      <p:sp>
        <p:nvSpPr>
          <p:cNvPr id="116" name="Google Shape;116;p5"/>
          <p:cNvSpPr/>
          <p:nvPr/>
        </p:nvSpPr>
        <p:spPr>
          <a:xfrm>
            <a:off x="0" y="5877272"/>
            <a:ext cx="1138808" cy="1019752"/>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7" name="Google Shape;117;p5"/>
          <p:cNvSpPr/>
          <p:nvPr/>
        </p:nvSpPr>
        <p:spPr>
          <a:xfrm>
            <a:off x="4995500" y="980725"/>
            <a:ext cx="3897000" cy="51063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iw-IL" sz="1800">
                <a:solidFill>
                  <a:schemeClr val="dk1"/>
                </a:solidFill>
                <a:latin typeface="Gisha"/>
                <a:ea typeface="Gisha"/>
                <a:cs typeface="Gisha"/>
                <a:sym typeface="Gisha"/>
              </a:rPr>
              <a:t>אחד השירים המזוהים ביותר עם </a:t>
            </a:r>
            <a:endParaRPr/>
          </a:p>
          <a:p>
            <a:pPr indent="0" lvl="0" marL="0" marR="0" rtl="1" algn="ctr">
              <a:spcBef>
                <a:spcPts val="0"/>
              </a:spcBef>
              <a:spcAft>
                <a:spcPts val="0"/>
              </a:spcAft>
              <a:buNone/>
            </a:pPr>
            <a:r>
              <a:rPr lang="iw-IL" sz="1800">
                <a:solidFill>
                  <a:schemeClr val="dk1"/>
                </a:solidFill>
                <a:latin typeface="Gisha"/>
                <a:ea typeface="Gisha"/>
                <a:cs typeface="Gisha"/>
                <a:sym typeface="Gisha"/>
              </a:rPr>
              <a:t>יצחק רבין היה שיר </a:t>
            </a:r>
            <a:r>
              <a:rPr lang="iw-IL" sz="1800" u="sng">
                <a:solidFill>
                  <a:schemeClr val="dk1"/>
                </a:solidFill>
                <a:latin typeface="Gisha"/>
                <a:ea typeface="Gisha"/>
                <a:cs typeface="Gisha"/>
                <a:sym typeface="Gisha"/>
                <a:hlinkClick r:id="rId3">
                  <a:extLst>
                    <a:ext uri="{A12FA001-AC4F-418D-AE19-62706E023703}">
                      <ahyp:hlinkClr val="tx"/>
                    </a:ext>
                  </a:extLst>
                </a:hlinkClick>
              </a:rPr>
              <a:t>"הרעות"</a:t>
            </a:r>
            <a:endParaRPr sz="1800">
              <a:solidFill>
                <a:schemeClr val="dk1"/>
              </a:solidFill>
              <a:latin typeface="Gisha"/>
              <a:ea typeface="Gisha"/>
              <a:cs typeface="Gisha"/>
              <a:sym typeface="Gisha"/>
            </a:endParaRPr>
          </a:p>
          <a:p>
            <a:pPr indent="0" lvl="0" marL="0" marR="0" rtl="1" algn="ctr">
              <a:spcBef>
                <a:spcPts val="0"/>
              </a:spcBef>
              <a:spcAft>
                <a:spcPts val="0"/>
              </a:spcAft>
              <a:buNone/>
            </a:pPr>
            <a:r>
              <a:rPr lang="iw-IL" sz="1800">
                <a:solidFill>
                  <a:schemeClr val="dk1"/>
                </a:solidFill>
                <a:latin typeface="Gisha"/>
                <a:ea typeface="Gisha"/>
                <a:cs typeface="Gisha"/>
                <a:sym typeface="Gisha"/>
              </a:rPr>
              <a:t> שכתב המשורר חיים גורי במהלך מלחמת העצמאות   .</a:t>
            </a:r>
            <a:endParaRPr sz="1800">
              <a:solidFill>
                <a:schemeClr val="dk1"/>
              </a:solidFill>
              <a:latin typeface="Gisha"/>
              <a:ea typeface="Gisha"/>
              <a:cs typeface="Gisha"/>
              <a:sym typeface="Gisha"/>
            </a:endParaRPr>
          </a:p>
          <a:p>
            <a:pPr indent="0" lvl="0" marL="0" marR="0" rtl="1" algn="ctr">
              <a:spcBef>
                <a:spcPts val="0"/>
              </a:spcBef>
              <a:spcAft>
                <a:spcPts val="0"/>
              </a:spcAft>
              <a:buNone/>
            </a:pPr>
            <a:r>
              <a:t/>
            </a:r>
            <a:endParaRPr sz="1800">
              <a:solidFill>
                <a:schemeClr val="dk1"/>
              </a:solidFill>
              <a:latin typeface="Gisha"/>
              <a:ea typeface="Gisha"/>
              <a:cs typeface="Gisha"/>
              <a:sym typeface="Gisha"/>
            </a:endParaRPr>
          </a:p>
          <a:p>
            <a:pPr indent="0" lvl="0" marL="0" marR="0" rtl="1" algn="ctr">
              <a:spcBef>
                <a:spcPts val="0"/>
              </a:spcBef>
              <a:spcAft>
                <a:spcPts val="0"/>
              </a:spcAft>
              <a:buNone/>
            </a:pPr>
            <a:r>
              <a:rPr lang="iw-IL" sz="1800">
                <a:solidFill>
                  <a:schemeClr val="dk1"/>
                </a:solidFill>
                <a:latin typeface="Gisha"/>
                <a:ea typeface="Gisha"/>
                <a:cs typeface="Gisha"/>
                <a:sym typeface="Gisha"/>
              </a:rPr>
              <a:t>היה זה השיר האהוב ביותר על יצחק רבין, והוא התייחס לשיר בראיונות רבים ומגוונים. </a:t>
            </a:r>
            <a:endParaRPr/>
          </a:p>
          <a:p>
            <a:pPr indent="0" lvl="0" marL="0" marR="0" rtl="1" algn="ctr">
              <a:spcBef>
                <a:spcPts val="0"/>
              </a:spcBef>
              <a:spcAft>
                <a:spcPts val="0"/>
              </a:spcAft>
              <a:buNone/>
            </a:pPr>
            <a:r>
              <a:t/>
            </a:r>
            <a:endParaRPr sz="1800">
              <a:solidFill>
                <a:schemeClr val="dk1"/>
              </a:solidFill>
              <a:latin typeface="Gisha"/>
              <a:ea typeface="Gisha"/>
              <a:cs typeface="Gisha"/>
              <a:sym typeface="Gisha"/>
            </a:endParaRPr>
          </a:p>
          <a:p>
            <a:pPr indent="0" lvl="0" marL="0" marR="0" rtl="1" algn="ctr">
              <a:spcBef>
                <a:spcPts val="0"/>
              </a:spcBef>
              <a:spcAft>
                <a:spcPts val="0"/>
              </a:spcAft>
              <a:buNone/>
            </a:pPr>
            <a:r>
              <a:rPr lang="iw-IL" sz="1800">
                <a:solidFill>
                  <a:schemeClr val="dk1"/>
                </a:solidFill>
                <a:latin typeface="Gisha"/>
                <a:ea typeface="Gisha"/>
                <a:cs typeface="Gisha"/>
                <a:sym typeface="Gisha"/>
              </a:rPr>
              <a:t>לאחר הכרת הביוגרפיה של יצחק רבין, ננסה להבין מדוע אהב כל כך את השיר ומודע היה מזוהה עימו.</a:t>
            </a:r>
            <a:endParaRPr sz="1800">
              <a:solidFill>
                <a:schemeClr val="dk1"/>
              </a:solidFill>
              <a:latin typeface="Gisha"/>
              <a:ea typeface="Gisha"/>
              <a:cs typeface="Gisha"/>
              <a:sym typeface="Gisha"/>
            </a:endParaRPr>
          </a:p>
          <a:p>
            <a:pPr indent="0" lvl="0" marL="0" marR="0" rtl="1" algn="ctr">
              <a:spcBef>
                <a:spcPts val="0"/>
              </a:spcBef>
              <a:spcAft>
                <a:spcPts val="0"/>
              </a:spcAft>
              <a:buNone/>
            </a:pPr>
            <a:r>
              <a:t/>
            </a:r>
            <a:endParaRPr sz="1800">
              <a:solidFill>
                <a:schemeClr val="dk1"/>
              </a:solidFill>
              <a:latin typeface="Gisha"/>
              <a:ea typeface="Gisha"/>
              <a:cs typeface="Gisha"/>
              <a:sym typeface="Gisha"/>
            </a:endParaRPr>
          </a:p>
          <a:p>
            <a:pPr indent="0" lvl="0" marL="0" marR="0" rtl="1" algn="ctr">
              <a:spcBef>
                <a:spcPts val="0"/>
              </a:spcBef>
              <a:spcAft>
                <a:spcPts val="0"/>
              </a:spcAft>
              <a:buNone/>
            </a:pPr>
            <a:r>
              <a:rPr lang="iw-IL" sz="1800" u="sng">
                <a:solidFill>
                  <a:schemeClr val="dk1"/>
                </a:solidFill>
                <a:latin typeface="Gisha"/>
                <a:ea typeface="Gisha"/>
                <a:cs typeface="Gisha"/>
                <a:sym typeface="Gisha"/>
                <a:hlinkClick action="ppaction://hlinksldjump" r:id="rId4">
                  <a:extLst>
                    <a:ext uri="{A12FA001-AC4F-418D-AE19-62706E023703}">
                      <ahyp:hlinkClr val="tx"/>
                    </a:ext>
                  </a:extLst>
                </a:hlinkClick>
              </a:rPr>
              <a:t>מילות השיר ושאלות לדיון</a:t>
            </a:r>
            <a:endParaRPr sz="1800">
              <a:solidFill>
                <a:schemeClr val="dk1"/>
              </a:solidFill>
              <a:latin typeface="Gisha"/>
              <a:ea typeface="Gisha"/>
              <a:cs typeface="Gisha"/>
              <a:sym typeface="Gisha"/>
            </a:endParaRPr>
          </a:p>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18" name="Google Shape;118;p5"/>
          <p:cNvPicPr preferRelativeResize="0"/>
          <p:nvPr/>
        </p:nvPicPr>
        <p:blipFill>
          <a:blip r:embed="rId5">
            <a:alphaModFix/>
          </a:blip>
          <a:stretch>
            <a:fillRect/>
          </a:stretch>
        </p:blipFill>
        <p:spPr>
          <a:xfrm>
            <a:off x="7754325" y="418350"/>
            <a:ext cx="971275" cy="525875"/>
          </a:xfrm>
          <a:prstGeom prst="rect">
            <a:avLst/>
          </a:prstGeom>
          <a:noFill/>
          <a:ln>
            <a:noFill/>
          </a:ln>
        </p:spPr>
      </p:pic>
      <p:pic>
        <p:nvPicPr>
          <p:cNvPr id="119" name="Google Shape;119;p5"/>
          <p:cNvPicPr preferRelativeResize="0"/>
          <p:nvPr/>
        </p:nvPicPr>
        <p:blipFill>
          <a:blip r:embed="rId6">
            <a:alphaModFix/>
          </a:blip>
          <a:stretch>
            <a:fillRect/>
          </a:stretch>
        </p:blipFill>
        <p:spPr>
          <a:xfrm>
            <a:off x="351175" y="1529123"/>
            <a:ext cx="4536021" cy="45918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descr="שי בן שושן היה לוחם ביחידת דובדבן, בזמן שנפצע באורח קשה ושכל את מפקדו, אייל וויס ז&quot;ל. הערב, בטקס בכנסת ישראל סיפר עליו שי: &quot;הוא הפך אותי ללוחם יותר טוב, לבן אדם יותר טוב&quot;. נרגשים לחלוק אתכם את הביצוע המרגש ל&quot;שיר הרעות&quot;.&#10;מילים: חיים גורי&#10;לחן: סשה ארגוב&#10;&#10;טקס שרים לזכרם &#10;קרדיט: דוברות הכנסת, נוהר הפקות" id="125" name="Google Shape;125;g16def7e9b82_2_0" title="שיר הרעות - להקת שלוה">
            <a:hlinkClick r:id="rId3"/>
          </p:cNvPr>
          <p:cNvPicPr preferRelativeResize="0"/>
          <p:nvPr/>
        </p:nvPicPr>
        <p:blipFill>
          <a:blip r:embed="rId4">
            <a:alphaModFix/>
          </a:blip>
          <a:stretch>
            <a:fillRect/>
          </a:stretch>
        </p:blipFill>
        <p:spPr>
          <a:xfrm>
            <a:off x="1126450" y="1813900"/>
            <a:ext cx="7040225" cy="4215850"/>
          </a:xfrm>
          <a:prstGeom prst="rect">
            <a:avLst/>
          </a:prstGeom>
          <a:noFill/>
          <a:ln>
            <a:noFill/>
          </a:ln>
        </p:spPr>
      </p:pic>
      <p:sp>
        <p:nvSpPr>
          <p:cNvPr id="126" name="Google Shape;126;g16def7e9b82_2_0"/>
          <p:cNvSpPr txBox="1"/>
          <p:nvPr/>
        </p:nvSpPr>
        <p:spPr>
          <a:xfrm>
            <a:off x="2062363" y="695725"/>
            <a:ext cx="5168400" cy="677100"/>
          </a:xfrm>
          <a:prstGeom prst="rect">
            <a:avLst/>
          </a:prstGeom>
          <a:noFill/>
          <a:ln>
            <a:noFill/>
          </a:ln>
        </p:spPr>
        <p:txBody>
          <a:bodyPr anchorCtr="0" anchor="t" bIns="91425" lIns="91425" spcFirstLastPara="1" rIns="91425" wrap="square" tIns="91425">
            <a:spAutoFit/>
          </a:bodyPr>
          <a:lstStyle/>
          <a:p>
            <a:pPr indent="0" lvl="0" marL="0" rtl="1" algn="ctr">
              <a:spcBef>
                <a:spcPts val="0"/>
              </a:spcBef>
              <a:spcAft>
                <a:spcPts val="0"/>
              </a:spcAft>
              <a:buNone/>
            </a:pPr>
            <a:r>
              <a:rPr b="1" lang="iw-IL" sz="3200">
                <a:latin typeface="Calibri"/>
                <a:ea typeface="Calibri"/>
                <a:cs typeface="Calibri"/>
                <a:sym typeface="Calibri"/>
              </a:rPr>
              <a:t>להקת שלווה -"שיר הרעות"</a:t>
            </a:r>
            <a:endParaRPr b="1" sz="3200">
              <a:latin typeface="Calibri"/>
              <a:ea typeface="Calibri"/>
              <a:cs typeface="Calibri"/>
              <a:sym typeface="Calibri"/>
            </a:endParaRPr>
          </a:p>
        </p:txBody>
      </p:sp>
      <p:pic>
        <p:nvPicPr>
          <p:cNvPr id="127" name="Google Shape;127;g16def7e9b82_2_0"/>
          <p:cNvPicPr preferRelativeResize="0"/>
          <p:nvPr/>
        </p:nvPicPr>
        <p:blipFill>
          <a:blip r:embed="rId5">
            <a:alphaModFix/>
          </a:blip>
          <a:stretch>
            <a:fillRect/>
          </a:stretch>
        </p:blipFill>
        <p:spPr>
          <a:xfrm>
            <a:off x="7754325" y="418350"/>
            <a:ext cx="971275" cy="525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p:nvPr/>
        </p:nvSpPr>
        <p:spPr>
          <a:xfrm>
            <a:off x="1503254" y="396474"/>
            <a:ext cx="7128900" cy="720000"/>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a:p>
        </p:txBody>
      </p:sp>
      <p:sp>
        <p:nvSpPr>
          <p:cNvPr id="133" name="Google Shape;133;p6"/>
          <p:cNvSpPr/>
          <p:nvPr/>
        </p:nvSpPr>
        <p:spPr>
          <a:xfrm>
            <a:off x="0" y="5877272"/>
            <a:ext cx="1138808" cy="1019752"/>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6"/>
          <p:cNvSpPr/>
          <p:nvPr/>
        </p:nvSpPr>
        <p:spPr>
          <a:xfrm>
            <a:off x="5097473" y="980728"/>
            <a:ext cx="3795007" cy="5688632"/>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6"/>
          <p:cNvSpPr txBox="1"/>
          <p:nvPr/>
        </p:nvSpPr>
        <p:spPr>
          <a:xfrm>
            <a:off x="5165975" y="864025"/>
            <a:ext cx="2359800" cy="3540300"/>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b="0" i="0" lang="iw-IL" sz="1400">
                <a:solidFill>
                  <a:srgbClr val="7F7F7F"/>
                </a:solidFill>
                <a:latin typeface="Gisha"/>
                <a:ea typeface="Gisha"/>
                <a:cs typeface="Gisha"/>
                <a:sym typeface="Gisha"/>
              </a:rPr>
              <a:t>על הנגב יורד ליל הסתיו</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ומצית כוכבים חרש חרש</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עת הרוח עובר על הסף</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עננים מהלכים על הדרך</a:t>
            </a:r>
            <a:endParaRPr/>
          </a:p>
          <a:p>
            <a:pPr indent="0" lvl="0" marL="0" marR="0" rtl="1" algn="r">
              <a:spcBef>
                <a:spcPts val="0"/>
              </a:spcBef>
              <a:spcAft>
                <a:spcPts val="0"/>
              </a:spcAft>
              <a:buNone/>
            </a:pPr>
            <a:r>
              <a:t/>
            </a:r>
            <a:endParaRPr b="0" i="0" sz="1400">
              <a:solidFill>
                <a:srgbClr val="7F7F7F"/>
              </a:solidFill>
              <a:latin typeface="Gisha"/>
              <a:ea typeface="Gisha"/>
              <a:cs typeface="Gisha"/>
              <a:sym typeface="Gisha"/>
            </a:endParaRPr>
          </a:p>
          <a:p>
            <a:pPr indent="0" lvl="0" marL="0" marR="0" rtl="1" algn="r">
              <a:spcBef>
                <a:spcPts val="0"/>
              </a:spcBef>
              <a:spcAft>
                <a:spcPts val="0"/>
              </a:spcAft>
              <a:buNone/>
            </a:pPr>
            <a:r>
              <a:rPr b="0" i="0" lang="iw-IL" sz="1400">
                <a:solidFill>
                  <a:srgbClr val="7F7F7F"/>
                </a:solidFill>
                <a:latin typeface="Gisha"/>
                <a:ea typeface="Gisha"/>
                <a:cs typeface="Gisha"/>
                <a:sym typeface="Gisha"/>
              </a:rPr>
              <a:t>כבר שנה לא הרגשנו כמעט</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איך עברו הזמנים בשדותינו,</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כבר שנה ונותרנו מעט</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מה רבים שאינם כבר בינינו</a:t>
            </a:r>
            <a:endParaRPr/>
          </a:p>
          <a:p>
            <a:pPr indent="0" lvl="0" marL="0" marR="0" rtl="1" algn="r">
              <a:spcBef>
                <a:spcPts val="0"/>
              </a:spcBef>
              <a:spcAft>
                <a:spcPts val="0"/>
              </a:spcAft>
              <a:buNone/>
            </a:pPr>
            <a:r>
              <a:t/>
            </a:r>
            <a:endParaRPr b="0" i="0" sz="1400">
              <a:solidFill>
                <a:srgbClr val="7F7F7F"/>
              </a:solidFill>
              <a:latin typeface="Gisha"/>
              <a:ea typeface="Gisha"/>
              <a:cs typeface="Gisha"/>
              <a:sym typeface="Gisha"/>
            </a:endParaRPr>
          </a:p>
          <a:p>
            <a:pPr indent="0" lvl="0" marL="0" marR="0" rtl="1" algn="r">
              <a:spcBef>
                <a:spcPts val="0"/>
              </a:spcBef>
              <a:spcAft>
                <a:spcPts val="0"/>
              </a:spcAft>
              <a:buNone/>
            </a:pPr>
            <a:r>
              <a:rPr b="0" i="0" lang="iw-IL" sz="1400">
                <a:solidFill>
                  <a:srgbClr val="7F7F7F"/>
                </a:solidFill>
                <a:latin typeface="Gisha"/>
                <a:ea typeface="Gisha"/>
                <a:cs typeface="Gisha"/>
                <a:sym typeface="Gisha"/>
              </a:rPr>
              <a:t>אך נזכור את כולם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את יפי הבלורית והתואר</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כי </a:t>
            </a:r>
            <a:r>
              <a:rPr b="1" i="0" lang="iw-IL" sz="1400">
                <a:solidFill>
                  <a:srgbClr val="7F7F7F"/>
                </a:solidFill>
                <a:latin typeface="Gisha"/>
                <a:ea typeface="Gisha"/>
                <a:cs typeface="Gisha"/>
                <a:sym typeface="Gisha"/>
              </a:rPr>
              <a:t>רעות</a:t>
            </a:r>
            <a:r>
              <a:rPr b="0" i="0" lang="iw-IL" sz="1400">
                <a:solidFill>
                  <a:srgbClr val="7F7F7F"/>
                </a:solidFill>
                <a:latin typeface="Gisha"/>
                <a:ea typeface="Gisha"/>
                <a:cs typeface="Gisha"/>
                <a:sym typeface="Gisha"/>
              </a:rPr>
              <a:t> שכזאת לעולם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לא תיתן את ליבנו לשכוח</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אהבה מקודשת בדם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את תשובי בינינו לפרוח</a:t>
            </a:r>
            <a:endParaRPr/>
          </a:p>
        </p:txBody>
      </p:sp>
      <p:sp>
        <p:nvSpPr>
          <p:cNvPr id="136" name="Google Shape;136;p6"/>
          <p:cNvSpPr/>
          <p:nvPr/>
        </p:nvSpPr>
        <p:spPr>
          <a:xfrm>
            <a:off x="1403850" y="507175"/>
            <a:ext cx="2359800" cy="4254000"/>
          </a:xfrm>
          <a:prstGeom prst="rect">
            <a:avLst/>
          </a:prstGeom>
          <a:no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rPr b="1" i="0" lang="iw-IL" sz="1400">
                <a:solidFill>
                  <a:srgbClr val="7F7F7F"/>
                </a:solidFill>
                <a:latin typeface="Gisha"/>
                <a:ea typeface="Gisha"/>
                <a:cs typeface="Gisha"/>
                <a:sym typeface="Gisha"/>
              </a:rPr>
              <a:t>הרעות</a:t>
            </a:r>
            <a:r>
              <a:rPr b="0" i="0" lang="iw-IL" sz="1400">
                <a:solidFill>
                  <a:srgbClr val="7F7F7F"/>
                </a:solidFill>
                <a:latin typeface="Gisha"/>
                <a:ea typeface="Gisha"/>
                <a:cs typeface="Gisha"/>
                <a:sym typeface="Gisha"/>
              </a:rPr>
              <a:t> נשאנוך בלי מילים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אפורה עקשנית ושותקת</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מלילות האימה הגדולים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את נותרת בהירה ודולקת</a:t>
            </a:r>
            <a:endParaRPr/>
          </a:p>
          <a:p>
            <a:pPr indent="0" lvl="0" marL="0" marR="0" rtl="1" algn="r">
              <a:spcBef>
                <a:spcPts val="0"/>
              </a:spcBef>
              <a:spcAft>
                <a:spcPts val="0"/>
              </a:spcAft>
              <a:buNone/>
            </a:pPr>
            <a:r>
              <a:t/>
            </a:r>
            <a:endParaRPr b="0" i="0" sz="1400">
              <a:solidFill>
                <a:srgbClr val="7F7F7F"/>
              </a:solidFill>
              <a:latin typeface="Gisha"/>
              <a:ea typeface="Gisha"/>
              <a:cs typeface="Gisha"/>
              <a:sym typeface="Gisha"/>
            </a:endParaRPr>
          </a:p>
          <a:p>
            <a:pPr indent="0" lvl="0" marL="0" marR="0" rtl="1" algn="r">
              <a:spcBef>
                <a:spcPts val="0"/>
              </a:spcBef>
              <a:spcAft>
                <a:spcPts val="0"/>
              </a:spcAft>
              <a:buNone/>
            </a:pPr>
            <a:r>
              <a:rPr b="1" i="0" lang="iw-IL" sz="1400">
                <a:solidFill>
                  <a:srgbClr val="7F7F7F"/>
                </a:solidFill>
                <a:latin typeface="Gisha"/>
                <a:ea typeface="Gisha"/>
                <a:cs typeface="Gisha"/>
                <a:sym typeface="Gisha"/>
              </a:rPr>
              <a:t>הרעות</a:t>
            </a:r>
            <a:r>
              <a:rPr b="0" i="0" lang="iw-IL" sz="1400">
                <a:solidFill>
                  <a:srgbClr val="7F7F7F"/>
                </a:solidFill>
                <a:latin typeface="Gisha"/>
                <a:ea typeface="Gisha"/>
                <a:cs typeface="Gisha"/>
                <a:sym typeface="Gisha"/>
              </a:rPr>
              <a:t> כנערייך כולם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שוב בשמך נחייך ונלכה</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כי רעים שנפלו על חרבם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את חייך הותירו לזכר</a:t>
            </a:r>
            <a:endParaRPr/>
          </a:p>
          <a:p>
            <a:pPr indent="0" lvl="0" marL="0" marR="0" rtl="1" algn="r">
              <a:spcBef>
                <a:spcPts val="0"/>
              </a:spcBef>
              <a:spcAft>
                <a:spcPts val="0"/>
              </a:spcAft>
              <a:buNone/>
            </a:pPr>
            <a:r>
              <a:t/>
            </a:r>
            <a:endParaRPr sz="1400">
              <a:solidFill>
                <a:srgbClr val="7F7F7F"/>
              </a:solidFill>
              <a:latin typeface="Gisha"/>
              <a:ea typeface="Gisha"/>
              <a:cs typeface="Gisha"/>
              <a:sym typeface="Gisha"/>
            </a:endParaRPr>
          </a:p>
          <a:p>
            <a:pPr indent="0" lvl="0" marL="0" marR="0" rtl="1" algn="r">
              <a:spcBef>
                <a:spcPts val="0"/>
              </a:spcBef>
              <a:spcAft>
                <a:spcPts val="0"/>
              </a:spcAft>
              <a:buNone/>
            </a:pPr>
            <a:r>
              <a:rPr b="0" i="0" lang="iw-IL" sz="1400">
                <a:solidFill>
                  <a:srgbClr val="7F7F7F"/>
                </a:solidFill>
                <a:latin typeface="Gisha"/>
                <a:ea typeface="Gisha"/>
                <a:cs typeface="Gisha"/>
                <a:sym typeface="Gisha"/>
              </a:rPr>
              <a:t>אך נזכור את כולם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את יפי הבלורית והתואר</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כי </a:t>
            </a:r>
            <a:r>
              <a:rPr b="1" i="0" lang="iw-IL" sz="1400">
                <a:solidFill>
                  <a:srgbClr val="7F7F7F"/>
                </a:solidFill>
                <a:latin typeface="Gisha"/>
                <a:ea typeface="Gisha"/>
                <a:cs typeface="Gisha"/>
                <a:sym typeface="Gisha"/>
              </a:rPr>
              <a:t>רעות</a:t>
            </a:r>
            <a:r>
              <a:rPr b="0" i="0" lang="iw-IL" sz="1400">
                <a:solidFill>
                  <a:srgbClr val="7F7F7F"/>
                </a:solidFill>
                <a:latin typeface="Gisha"/>
                <a:ea typeface="Gisha"/>
                <a:cs typeface="Gisha"/>
                <a:sym typeface="Gisha"/>
              </a:rPr>
              <a:t> שכזאת לעולם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לא תיתן את ליבנו לשכוח</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אהבה מקודשת בדם</a:t>
            </a:r>
            <a:br>
              <a:rPr b="0" i="0" lang="iw-IL" sz="1400">
                <a:solidFill>
                  <a:srgbClr val="7F7F7F"/>
                </a:solidFill>
                <a:latin typeface="Gisha"/>
                <a:ea typeface="Gisha"/>
                <a:cs typeface="Gisha"/>
                <a:sym typeface="Gisha"/>
              </a:rPr>
            </a:br>
            <a:r>
              <a:rPr b="0" i="0" lang="iw-IL" sz="1400">
                <a:solidFill>
                  <a:srgbClr val="7F7F7F"/>
                </a:solidFill>
                <a:latin typeface="Gisha"/>
                <a:ea typeface="Gisha"/>
                <a:cs typeface="Gisha"/>
                <a:sym typeface="Gisha"/>
              </a:rPr>
              <a:t>את תשובי בינינו לפרוח</a:t>
            </a:r>
            <a:endParaRPr/>
          </a:p>
          <a:p>
            <a:pPr indent="0" lvl="0" marL="0" marR="0" rtl="1" algn="r">
              <a:spcBef>
                <a:spcPts val="0"/>
              </a:spcBef>
              <a:spcAft>
                <a:spcPts val="0"/>
              </a:spcAft>
              <a:buNone/>
            </a:pPr>
            <a:r>
              <a:t/>
            </a:r>
            <a:endParaRPr b="0" i="0" sz="1600">
              <a:solidFill>
                <a:srgbClr val="202124"/>
              </a:solidFill>
              <a:latin typeface="Gisha"/>
              <a:ea typeface="Gisha"/>
              <a:cs typeface="Gisha"/>
              <a:sym typeface="Gisha"/>
            </a:endParaRPr>
          </a:p>
        </p:txBody>
      </p:sp>
      <p:sp>
        <p:nvSpPr>
          <p:cNvPr id="137" name="Google Shape;137;p6"/>
          <p:cNvSpPr/>
          <p:nvPr/>
        </p:nvSpPr>
        <p:spPr>
          <a:xfrm>
            <a:off x="1039650" y="4714550"/>
            <a:ext cx="7064700" cy="1954800"/>
          </a:xfrm>
          <a:prstGeom prst="rect">
            <a:avLst/>
          </a:prstGeom>
          <a:solidFill>
            <a:srgbClr val="F2F2F2"/>
          </a:solidFill>
          <a:ln cap="flat" cmpd="sng" w="9525">
            <a:solidFill>
              <a:srgbClr val="93B3D7"/>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rPr b="1" lang="iw-IL" sz="1600" u="sng">
                <a:solidFill>
                  <a:schemeClr val="dk1"/>
                </a:solidFill>
                <a:latin typeface="Gisha"/>
                <a:ea typeface="Gisha"/>
                <a:cs typeface="Gisha"/>
                <a:sym typeface="Gisha"/>
              </a:rPr>
              <a:t>שאלות לדיון</a:t>
            </a:r>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איזו תמונה עולה מתוך מילות השיר? </a:t>
            </a:r>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אילו רגשות מובעים באמצעות השיר? ציינו את המילים המלמדות זאת.</a:t>
            </a:r>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אילו ערכים באים לידי ביטוי בשיר? ציינו את המילים המביעות זאת.</a:t>
            </a:r>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כיצד הייתם מגדירים את המושג "רעות" לפי השיר?</a:t>
            </a:r>
            <a:endParaRPr/>
          </a:p>
          <a:p>
            <a:pPr indent="-285750" lvl="0" marL="285750" marR="0" rtl="1" algn="r">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לפי מה שלמדתם על יצחק רבין ועל חייו, נסו לשער מדוע אהב יצחק רבין את השיר הזה בכל מאודו. (להלן תחילתה של </a:t>
            </a:r>
            <a:r>
              <a:rPr b="1" lang="iw-IL" sz="1600" u="sng">
                <a:solidFill>
                  <a:schemeClr val="dk1"/>
                </a:solidFill>
                <a:latin typeface="Gisha"/>
                <a:ea typeface="Gisha"/>
                <a:cs typeface="Gisha"/>
                <a:sym typeface="Gisha"/>
                <a:hlinkClick r:id="rId3">
                  <a:extLst>
                    <a:ext uri="{A12FA001-AC4F-418D-AE19-62706E023703}">
                      <ahyp:hlinkClr val="tx"/>
                    </a:ext>
                  </a:extLst>
                </a:hlinkClick>
              </a:rPr>
              <a:t>תשובה</a:t>
            </a:r>
            <a:r>
              <a:rPr lang="iw-IL"/>
              <a:t>).</a:t>
            </a:r>
            <a:endParaRPr/>
          </a:p>
          <a:p>
            <a:pPr indent="-184150" lvl="0" marL="285750" marR="0" rtl="1" algn="r">
              <a:spcBef>
                <a:spcPts val="0"/>
              </a:spcBef>
              <a:spcAft>
                <a:spcPts val="0"/>
              </a:spcAft>
              <a:buClr>
                <a:schemeClr val="dk1"/>
              </a:buClr>
              <a:buSzPts val="1600"/>
              <a:buFont typeface="Noto Sans Symbols"/>
              <a:buNone/>
            </a:pPr>
            <a:r>
              <a:t/>
            </a:r>
            <a:endParaRPr sz="1600">
              <a:solidFill>
                <a:schemeClr val="dk1"/>
              </a:solidFill>
              <a:latin typeface="Gisha"/>
              <a:ea typeface="Gisha"/>
              <a:cs typeface="Gisha"/>
              <a:sym typeface="Gisha"/>
            </a:endParaRPr>
          </a:p>
        </p:txBody>
      </p:sp>
      <p:pic>
        <p:nvPicPr>
          <p:cNvPr id="138" name="Google Shape;138;p6"/>
          <p:cNvPicPr preferRelativeResize="0"/>
          <p:nvPr/>
        </p:nvPicPr>
        <p:blipFill>
          <a:blip r:embed="rId4">
            <a:alphaModFix/>
          </a:blip>
          <a:stretch>
            <a:fillRect/>
          </a:stretch>
        </p:blipFill>
        <p:spPr>
          <a:xfrm>
            <a:off x="7754325" y="418350"/>
            <a:ext cx="971275" cy="525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7"/>
          <p:cNvSpPr/>
          <p:nvPr/>
        </p:nvSpPr>
        <p:spPr>
          <a:xfrm>
            <a:off x="0" y="5877272"/>
            <a:ext cx="1138808" cy="1019752"/>
          </a:xfrm>
          <a:prstGeom prst="rect">
            <a:avLst/>
          </a:prstGeom>
          <a:solidFill>
            <a:schemeClr val="lt1"/>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7"/>
          <p:cNvSpPr/>
          <p:nvPr/>
        </p:nvSpPr>
        <p:spPr>
          <a:xfrm>
            <a:off x="5097473" y="980728"/>
            <a:ext cx="3795007" cy="5688632"/>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7"/>
          <p:cNvSpPr/>
          <p:nvPr/>
        </p:nvSpPr>
        <p:spPr>
          <a:xfrm>
            <a:off x="3212575" y="449975"/>
            <a:ext cx="5679900" cy="5785200"/>
          </a:xfrm>
          <a:prstGeom prst="rect">
            <a:avLst/>
          </a:prstGeom>
          <a:no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0" i="0" sz="1800">
              <a:solidFill>
                <a:schemeClr val="dk1"/>
              </a:solidFill>
              <a:latin typeface="Gisha"/>
              <a:ea typeface="Gisha"/>
              <a:cs typeface="Gisha"/>
              <a:sym typeface="Gisha"/>
            </a:endParaRPr>
          </a:p>
          <a:p>
            <a:pPr indent="0" lvl="0" marL="0" marR="0" rtl="1" algn="r">
              <a:spcBef>
                <a:spcPts val="0"/>
              </a:spcBef>
              <a:spcAft>
                <a:spcPts val="0"/>
              </a:spcAft>
              <a:buNone/>
            </a:pPr>
            <a:r>
              <a:rPr b="1" i="0" lang="iw-IL" sz="1800">
                <a:solidFill>
                  <a:schemeClr val="dk2"/>
                </a:solidFill>
                <a:latin typeface="Gisha"/>
                <a:ea typeface="Gisha"/>
                <a:cs typeface="Gisha"/>
                <a:sym typeface="Gisha"/>
              </a:rPr>
              <a:t>"רעות" </a:t>
            </a:r>
            <a:endParaRPr b="1" i="0" sz="1800">
              <a:solidFill>
                <a:schemeClr val="dk2"/>
              </a:solidFill>
              <a:latin typeface="Gisha"/>
              <a:ea typeface="Gisha"/>
              <a:cs typeface="Gisha"/>
              <a:sym typeface="Gisha"/>
            </a:endParaRPr>
          </a:p>
          <a:p>
            <a:pPr indent="0" lvl="0" marL="0" marR="0" rtl="1" algn="r">
              <a:spcBef>
                <a:spcPts val="0"/>
              </a:spcBef>
              <a:spcAft>
                <a:spcPts val="0"/>
              </a:spcAft>
              <a:buNone/>
            </a:pPr>
            <a:r>
              <a:rPr b="1" i="0" lang="iw-IL" sz="1800">
                <a:solidFill>
                  <a:schemeClr val="dk2"/>
                </a:solidFill>
                <a:latin typeface="Gisha"/>
                <a:ea typeface="Gisha"/>
                <a:cs typeface="Gisha"/>
                <a:sym typeface="Gisha"/>
              </a:rPr>
              <a:t>הוא מונח המסמל קשר נפשי עמוק בין שני בני אדם או בין קבוצה של אנשים, קשר שאינו תלוי באינטרסים. </a:t>
            </a:r>
            <a:endParaRPr/>
          </a:p>
          <a:p>
            <a:pPr indent="0" lvl="0" marL="0" marR="0" rtl="1" algn="r">
              <a:spcBef>
                <a:spcPts val="0"/>
              </a:spcBef>
              <a:spcAft>
                <a:spcPts val="0"/>
              </a:spcAft>
              <a:buNone/>
            </a:pPr>
            <a:r>
              <a:rPr b="1" i="0" lang="iw-IL" sz="1800">
                <a:solidFill>
                  <a:schemeClr val="dk2"/>
                </a:solidFill>
                <a:latin typeface="Gisha"/>
                <a:ea typeface="Gisha"/>
                <a:cs typeface="Gisha"/>
                <a:sym typeface="Gisha"/>
              </a:rPr>
              <a:t>רעות יכולה להיווצר בשני אופנים מרכזיים:</a:t>
            </a:r>
            <a:endParaRPr/>
          </a:p>
          <a:p>
            <a:pPr indent="0" lvl="0" marL="0" marR="0" rtl="1" algn="r">
              <a:spcBef>
                <a:spcPts val="0"/>
              </a:spcBef>
              <a:spcAft>
                <a:spcPts val="0"/>
              </a:spcAft>
              <a:buNone/>
            </a:pPr>
            <a:r>
              <a:rPr b="1" i="0" lang="iw-IL" sz="1800">
                <a:solidFill>
                  <a:schemeClr val="dk2"/>
                </a:solidFill>
                <a:latin typeface="Gisha"/>
                <a:ea typeface="Gisha"/>
                <a:cs typeface="Gisha"/>
                <a:sym typeface="Gisha"/>
              </a:rPr>
              <a:t> </a:t>
            </a:r>
            <a:endParaRPr/>
          </a:p>
          <a:p>
            <a:pPr indent="0" lvl="0" marL="0" marR="0" rtl="1" algn="r">
              <a:spcBef>
                <a:spcPts val="0"/>
              </a:spcBef>
              <a:spcAft>
                <a:spcPts val="0"/>
              </a:spcAft>
              <a:buNone/>
            </a:pPr>
            <a:r>
              <a:rPr b="1" i="0" lang="iw-IL" sz="1800" strike="noStrike">
                <a:solidFill>
                  <a:schemeClr val="dk2"/>
                </a:solidFill>
                <a:latin typeface="Gisha"/>
                <a:ea typeface="Gisha"/>
                <a:cs typeface="Gisha"/>
                <a:sym typeface="Gisha"/>
              </a:rPr>
              <a:t>ידידות </a:t>
            </a:r>
            <a:r>
              <a:rPr b="1" i="0" lang="iw-IL" sz="1800">
                <a:solidFill>
                  <a:schemeClr val="dk2"/>
                </a:solidFill>
                <a:latin typeface="Gisha"/>
                <a:ea typeface="Gisha"/>
                <a:cs typeface="Gisha"/>
                <a:sym typeface="Gisha"/>
              </a:rPr>
              <a:t>ארוכת שנים היוצרת היכרות עמוקה בין הרעים.</a:t>
            </a:r>
            <a:endParaRPr/>
          </a:p>
          <a:p>
            <a:pPr indent="0" lvl="0" marL="0" marR="0" rtl="1" algn="ctr">
              <a:spcBef>
                <a:spcPts val="0"/>
              </a:spcBef>
              <a:spcAft>
                <a:spcPts val="0"/>
              </a:spcAft>
              <a:buNone/>
            </a:pPr>
            <a:r>
              <a:rPr b="1" i="0" lang="iw-IL" sz="1800">
                <a:solidFill>
                  <a:srgbClr val="A5A5A5"/>
                </a:solidFill>
                <a:latin typeface="Gisha"/>
                <a:ea typeface="Gisha"/>
                <a:cs typeface="Gisha"/>
                <a:sym typeface="Gisha"/>
              </a:rPr>
              <a:t>או</a:t>
            </a:r>
            <a:r>
              <a:rPr b="1" i="0" lang="iw-IL" sz="1800">
                <a:solidFill>
                  <a:schemeClr val="dk2"/>
                </a:solidFill>
                <a:latin typeface="Gisha"/>
                <a:ea typeface="Gisha"/>
                <a:cs typeface="Gisha"/>
                <a:sym typeface="Gisha"/>
              </a:rPr>
              <a:t> </a:t>
            </a:r>
            <a:endParaRPr/>
          </a:p>
          <a:p>
            <a:pPr indent="0" lvl="0" marL="0" marR="0" rtl="1" algn="r">
              <a:spcBef>
                <a:spcPts val="0"/>
              </a:spcBef>
              <a:spcAft>
                <a:spcPts val="0"/>
              </a:spcAft>
              <a:buNone/>
            </a:pPr>
            <a:r>
              <a:rPr b="1" i="0" lang="iw-IL" sz="1800">
                <a:solidFill>
                  <a:schemeClr val="dk2"/>
                </a:solidFill>
                <a:latin typeface="Gisha"/>
                <a:ea typeface="Gisha"/>
                <a:cs typeface="Gisha"/>
                <a:sym typeface="Gisha"/>
              </a:rPr>
              <a:t>מצב המחייב כוחות משותפים וערבות הדדית.</a:t>
            </a:r>
            <a:endParaRPr/>
          </a:p>
          <a:p>
            <a:pPr indent="0" lvl="0" marL="0" marR="0" rtl="1" algn="r">
              <a:spcBef>
                <a:spcPts val="0"/>
              </a:spcBef>
              <a:spcAft>
                <a:spcPts val="0"/>
              </a:spcAft>
              <a:buNone/>
            </a:pPr>
            <a:r>
              <a:t/>
            </a:r>
            <a:endParaRPr sz="1800">
              <a:solidFill>
                <a:srgbClr val="A5A5A5"/>
              </a:solidFill>
              <a:latin typeface="Gisha"/>
              <a:ea typeface="Gisha"/>
              <a:cs typeface="Gisha"/>
              <a:sym typeface="Gisha"/>
            </a:endParaRPr>
          </a:p>
          <a:p>
            <a:pPr indent="0" lvl="0" marL="0" marR="0" rtl="1" algn="r">
              <a:spcBef>
                <a:spcPts val="0"/>
              </a:spcBef>
              <a:spcAft>
                <a:spcPts val="0"/>
              </a:spcAft>
              <a:buNone/>
            </a:pPr>
            <a:r>
              <a:rPr b="1" lang="iw-IL" sz="1600">
                <a:solidFill>
                  <a:schemeClr val="dk1"/>
                </a:solidFill>
                <a:latin typeface="Gisha"/>
                <a:ea typeface="Gisha"/>
                <a:cs typeface="Gisha"/>
                <a:sym typeface="Gisha"/>
              </a:rPr>
              <a:t>שאלות לדיון</a:t>
            </a:r>
            <a:endParaRPr/>
          </a:p>
          <a:p>
            <a:pPr indent="-285750" lvl="0" marL="285750" marR="0" rtl="1" algn="r">
              <a:lnSpc>
                <a:spcPct val="150000"/>
              </a:lnSpc>
              <a:spcBef>
                <a:spcPts val="0"/>
              </a:spcBef>
              <a:spcAft>
                <a:spcPts val="0"/>
              </a:spcAft>
              <a:buClr>
                <a:schemeClr val="dk1"/>
              </a:buClr>
              <a:buSzPts val="1600"/>
              <a:buFont typeface="Noto Sans Symbols"/>
              <a:buChar char="❑"/>
            </a:pPr>
            <a:r>
              <a:rPr b="0" i="0" lang="iw-IL" sz="1600">
                <a:solidFill>
                  <a:schemeClr val="dk1"/>
                </a:solidFill>
                <a:latin typeface="Gisha"/>
                <a:ea typeface="Gisha"/>
                <a:cs typeface="Gisha"/>
                <a:sym typeface="Gisha"/>
              </a:rPr>
              <a:t>מה דעתכם על ההגדרה? נסו לחשוב על הגדרות נוספות.</a:t>
            </a:r>
            <a:endParaRPr/>
          </a:p>
          <a:p>
            <a:pPr indent="-285750" lvl="0" marL="285750" marR="0" rtl="1" algn="r">
              <a:lnSpc>
                <a:spcPct val="150000"/>
              </a:lnSpc>
              <a:spcBef>
                <a:spcPts val="0"/>
              </a:spcBef>
              <a:spcAft>
                <a:spcPts val="0"/>
              </a:spcAft>
              <a:buClr>
                <a:schemeClr val="dk1"/>
              </a:buClr>
              <a:buSzPts val="1600"/>
              <a:buFont typeface="Noto Sans Symbols"/>
              <a:buChar char="❑"/>
            </a:pPr>
            <a:r>
              <a:rPr lang="iw-IL" sz="1600">
                <a:solidFill>
                  <a:schemeClr val="dk1"/>
                </a:solidFill>
                <a:latin typeface="Gisha"/>
                <a:ea typeface="Gisha"/>
                <a:cs typeface="Gisha"/>
                <a:sym typeface="Gisha"/>
              </a:rPr>
              <a:t>האם ההגדרה המופיעה כאן הולמת את ה</a:t>
            </a:r>
            <a:r>
              <a:rPr b="1" lang="iw-IL" sz="1600">
                <a:solidFill>
                  <a:schemeClr val="dk1"/>
                </a:solidFill>
                <a:latin typeface="Gisha"/>
                <a:ea typeface="Gisha"/>
                <a:cs typeface="Gisha"/>
                <a:sym typeface="Gisha"/>
              </a:rPr>
              <a:t>רעות</a:t>
            </a:r>
            <a:r>
              <a:rPr lang="iw-IL" sz="1600">
                <a:solidFill>
                  <a:schemeClr val="dk1"/>
                </a:solidFill>
                <a:latin typeface="Gisha"/>
                <a:ea typeface="Gisha"/>
                <a:cs typeface="Gisha"/>
                <a:sym typeface="Gisha"/>
              </a:rPr>
              <a:t> כפי שהתבטאה בשיר של חיים גורי?</a:t>
            </a:r>
            <a:endParaRPr/>
          </a:p>
          <a:p>
            <a:pPr indent="-285750" lvl="0" marL="285750" marR="0" rtl="1" algn="r">
              <a:lnSpc>
                <a:spcPct val="150000"/>
              </a:lnSpc>
              <a:spcBef>
                <a:spcPts val="0"/>
              </a:spcBef>
              <a:spcAft>
                <a:spcPts val="0"/>
              </a:spcAft>
              <a:buClr>
                <a:schemeClr val="dk1"/>
              </a:buClr>
              <a:buSzPts val="1600"/>
              <a:buFont typeface="Noto Sans Symbols"/>
              <a:buChar char="❑"/>
            </a:pPr>
            <a:r>
              <a:rPr b="0" i="0" lang="iw-IL" sz="1600">
                <a:solidFill>
                  <a:schemeClr val="dk1"/>
                </a:solidFill>
                <a:latin typeface="Gisha"/>
                <a:ea typeface="Gisha"/>
                <a:cs typeface="Gisha"/>
                <a:sym typeface="Gisha"/>
              </a:rPr>
              <a:t>האם גילויי רעות בחייכם נובעים מידידות ארוכת שנים או מקשר של ערבות הדדית? הסבירו.</a:t>
            </a:r>
            <a:endParaRPr/>
          </a:p>
        </p:txBody>
      </p:sp>
      <p:sp>
        <p:nvSpPr>
          <p:cNvPr id="146" name="Google Shape;146;p7"/>
          <p:cNvSpPr/>
          <p:nvPr/>
        </p:nvSpPr>
        <p:spPr>
          <a:xfrm>
            <a:off x="1007600" y="374275"/>
            <a:ext cx="7128900" cy="386400"/>
          </a:xfrm>
          <a:prstGeom prst="rect">
            <a:avLst/>
          </a:prstGeom>
          <a:solidFill>
            <a:schemeClr val="lt1"/>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a:p>
        </p:txBody>
      </p:sp>
      <p:pic>
        <p:nvPicPr>
          <p:cNvPr id="147" name="Google Shape;147;p7"/>
          <p:cNvPicPr preferRelativeResize="0"/>
          <p:nvPr/>
        </p:nvPicPr>
        <p:blipFill>
          <a:blip r:embed="rId3">
            <a:alphaModFix/>
          </a:blip>
          <a:stretch>
            <a:fillRect/>
          </a:stretch>
        </p:blipFill>
        <p:spPr>
          <a:xfrm>
            <a:off x="7754325" y="418350"/>
            <a:ext cx="971275" cy="525875"/>
          </a:xfrm>
          <a:prstGeom prst="rect">
            <a:avLst/>
          </a:prstGeom>
          <a:noFill/>
          <a:ln>
            <a:noFill/>
          </a:ln>
        </p:spPr>
      </p:pic>
      <p:pic>
        <p:nvPicPr>
          <p:cNvPr id="148" name="Google Shape;148;p7"/>
          <p:cNvPicPr preferRelativeResize="0"/>
          <p:nvPr/>
        </p:nvPicPr>
        <p:blipFill>
          <a:blip r:embed="rId4">
            <a:alphaModFix/>
          </a:blip>
          <a:stretch>
            <a:fillRect/>
          </a:stretch>
        </p:blipFill>
        <p:spPr>
          <a:xfrm>
            <a:off x="168950" y="1207900"/>
            <a:ext cx="2907775" cy="42221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p:nvPr/>
        </p:nvSpPr>
        <p:spPr>
          <a:xfrm>
            <a:off x="4812196" y="-209155"/>
            <a:ext cx="4319972" cy="6829967"/>
          </a:xfrm>
          <a:prstGeom prst="rect">
            <a:avLst/>
          </a:prstGeom>
          <a:solidFill>
            <a:schemeClr val="lt1">
              <a:alpha val="20784"/>
            </a:schemeClr>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4" name="Google Shape;154;p8"/>
          <p:cNvSpPr/>
          <p:nvPr/>
        </p:nvSpPr>
        <p:spPr>
          <a:xfrm>
            <a:off x="4919954" y="828295"/>
            <a:ext cx="4104456" cy="5630563"/>
          </a:xfrm>
          <a:prstGeom prst="rect">
            <a:avLst/>
          </a:prstGeom>
          <a:noFill/>
          <a:ln cap="flat" cmpd="sng" w="9525">
            <a:solidFill>
              <a:srgbClr val="A5A5A5"/>
            </a:solidFill>
            <a:prstDash val="solid"/>
            <a:round/>
            <a:headEnd len="sm" w="sm" type="none"/>
            <a:tailEnd len="sm" w="sm" type="none"/>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rPr b="1" lang="iw-IL" sz="1600" u="sng">
                <a:solidFill>
                  <a:schemeClr val="dk1"/>
                </a:solidFill>
                <a:latin typeface="Gisha"/>
                <a:ea typeface="Gisha"/>
                <a:cs typeface="Gisha"/>
                <a:sym typeface="Gisha"/>
              </a:rPr>
              <a:t>שאלות לדיון לבחירה:</a:t>
            </a:r>
            <a:endParaRPr b="1" sz="1600">
              <a:solidFill>
                <a:schemeClr val="dk1"/>
              </a:solidFill>
              <a:latin typeface="Gisha"/>
              <a:ea typeface="Gisha"/>
              <a:cs typeface="Gisha"/>
              <a:sym typeface="Gisha"/>
            </a:endParaRPr>
          </a:p>
          <a:p>
            <a:pPr indent="-228600" lvl="0" marL="228600" marR="0" rtl="1" algn="r">
              <a:lnSpc>
                <a:spcPct val="150000"/>
              </a:lnSpc>
              <a:spcBef>
                <a:spcPts val="0"/>
              </a:spcBef>
              <a:spcAft>
                <a:spcPts val="0"/>
              </a:spcAft>
              <a:buClr>
                <a:schemeClr val="dk1"/>
              </a:buClr>
              <a:buSzPts val="1600"/>
              <a:buFont typeface="Calibri"/>
              <a:buAutoNum type="arabicPeriod"/>
            </a:pPr>
            <a:r>
              <a:rPr lang="iw-IL" sz="1600">
                <a:solidFill>
                  <a:schemeClr val="dk1"/>
                </a:solidFill>
                <a:latin typeface="Gisha"/>
                <a:ea typeface="Gisha"/>
                <a:cs typeface="Gisha"/>
                <a:sym typeface="Gisha"/>
              </a:rPr>
              <a:t>מה רואים </a:t>
            </a:r>
            <a:r>
              <a:rPr b="1" lang="iw-IL" sz="1600" u="sng">
                <a:solidFill>
                  <a:schemeClr val="dk1"/>
                </a:solidFill>
                <a:latin typeface="Gisha"/>
                <a:ea typeface="Gisha"/>
                <a:cs typeface="Gisha"/>
                <a:sym typeface="Gisha"/>
                <a:hlinkClick>
                  <a:extLst>
                    <a:ext uri="{A12FA001-AC4F-418D-AE19-62706E023703}">
                      <ahyp:hlinkClr val="tx"/>
                    </a:ext>
                  </a:extLst>
                </a:hlinkClick>
              </a:rPr>
              <a:t>בכרזה</a:t>
            </a:r>
            <a:r>
              <a:rPr lang="iw-IL" sz="1600">
                <a:solidFill>
                  <a:schemeClr val="dk1"/>
                </a:solidFill>
                <a:latin typeface="Gisha"/>
                <a:ea typeface="Gisha"/>
                <a:cs typeface="Gisha"/>
                <a:sym typeface="Gisha"/>
              </a:rPr>
              <a:t>?</a:t>
            </a:r>
            <a:endParaRPr/>
          </a:p>
          <a:p>
            <a:pPr indent="-228600" lvl="0" marL="228600" marR="0" rtl="1" algn="r">
              <a:lnSpc>
                <a:spcPct val="150000"/>
              </a:lnSpc>
              <a:spcBef>
                <a:spcPts val="0"/>
              </a:spcBef>
              <a:spcAft>
                <a:spcPts val="0"/>
              </a:spcAft>
              <a:buClr>
                <a:schemeClr val="dk1"/>
              </a:buClr>
              <a:buSzPts val="1600"/>
              <a:buFont typeface="Calibri"/>
              <a:buAutoNum type="arabicPeriod"/>
            </a:pPr>
            <a:r>
              <a:rPr lang="iw-IL" sz="1600">
                <a:solidFill>
                  <a:schemeClr val="dk1"/>
                </a:solidFill>
                <a:latin typeface="Gisha"/>
                <a:ea typeface="Gisha"/>
                <a:cs typeface="Gisha"/>
                <a:sym typeface="Gisha"/>
              </a:rPr>
              <a:t>אילו מחשבות הכרזה מעוררת? </a:t>
            </a:r>
            <a:endParaRPr/>
          </a:p>
          <a:p>
            <a:pPr indent="-228600" lvl="0" marL="228600" marR="0" rtl="1" algn="r">
              <a:lnSpc>
                <a:spcPct val="150000"/>
              </a:lnSpc>
              <a:spcBef>
                <a:spcPts val="0"/>
              </a:spcBef>
              <a:spcAft>
                <a:spcPts val="0"/>
              </a:spcAft>
              <a:buClr>
                <a:schemeClr val="dk1"/>
              </a:buClr>
              <a:buSzPts val="1600"/>
              <a:buFont typeface="Calibri"/>
              <a:buAutoNum type="arabicPeriod"/>
            </a:pPr>
            <a:r>
              <a:rPr lang="iw-IL" sz="1600">
                <a:solidFill>
                  <a:schemeClr val="dk1"/>
                </a:solidFill>
                <a:latin typeface="Gisha"/>
                <a:ea typeface="Gisha"/>
                <a:cs typeface="Gisha"/>
                <a:sym typeface="Gisha"/>
              </a:rPr>
              <a:t>מה לדעתכם משמעות הכתם האדום בדמות הימנית? מה מסמלות לדעתכם מגוון הדמויות המרכיבות את הכרזה?</a:t>
            </a:r>
            <a:endParaRPr/>
          </a:p>
          <a:p>
            <a:pPr indent="-228600" lvl="0" marL="228600" marR="0" rtl="1" algn="r">
              <a:lnSpc>
                <a:spcPct val="150000"/>
              </a:lnSpc>
              <a:spcBef>
                <a:spcPts val="0"/>
              </a:spcBef>
              <a:spcAft>
                <a:spcPts val="0"/>
              </a:spcAft>
              <a:buClr>
                <a:schemeClr val="dk1"/>
              </a:buClr>
              <a:buSzPts val="1600"/>
              <a:buFont typeface="Calibri"/>
              <a:buAutoNum type="arabicPeriod"/>
            </a:pPr>
            <a:r>
              <a:rPr lang="iw-IL" sz="1600">
                <a:solidFill>
                  <a:schemeClr val="dk1"/>
                </a:solidFill>
                <a:latin typeface="Gisha"/>
                <a:ea typeface="Gisha"/>
                <a:cs typeface="Gisha"/>
                <a:sym typeface="Gisha"/>
              </a:rPr>
              <a:t>מדוע נבחרה כרזה זו לדעתכם?</a:t>
            </a:r>
            <a:endParaRPr/>
          </a:p>
          <a:p>
            <a:pPr indent="-228600" lvl="0" marL="228600" marR="0" rtl="1" algn="r">
              <a:lnSpc>
                <a:spcPct val="150000"/>
              </a:lnSpc>
              <a:spcBef>
                <a:spcPts val="0"/>
              </a:spcBef>
              <a:spcAft>
                <a:spcPts val="0"/>
              </a:spcAft>
              <a:buClr>
                <a:schemeClr val="dk1"/>
              </a:buClr>
              <a:buSzPts val="1600"/>
              <a:buFont typeface="Calibri"/>
              <a:buAutoNum type="arabicPeriod"/>
            </a:pPr>
            <a:r>
              <a:rPr lang="iw-IL" sz="1600">
                <a:solidFill>
                  <a:schemeClr val="dk1"/>
                </a:solidFill>
                <a:latin typeface="Gisha"/>
                <a:ea typeface="Gisha"/>
                <a:cs typeface="Gisha"/>
                <a:sym typeface="Gisha"/>
              </a:rPr>
              <a:t>מהו לדעתכם המסר של הכרזה ומה חשיבותו לכל פרט בחברה ולחברה הישראלית ככלל?</a:t>
            </a:r>
            <a:endParaRPr/>
          </a:p>
          <a:p>
            <a:pPr indent="-228600" lvl="0" marL="228600" marR="0" rtl="1" algn="r">
              <a:lnSpc>
                <a:spcPct val="150000"/>
              </a:lnSpc>
              <a:spcBef>
                <a:spcPts val="0"/>
              </a:spcBef>
              <a:spcAft>
                <a:spcPts val="0"/>
              </a:spcAft>
              <a:buClr>
                <a:schemeClr val="dk1"/>
              </a:buClr>
              <a:buSzPts val="1600"/>
              <a:buFont typeface="Gisha"/>
              <a:buAutoNum type="arabicPeriod"/>
            </a:pPr>
            <a:r>
              <a:rPr lang="iw-IL" sz="1600">
                <a:solidFill>
                  <a:schemeClr val="dk1"/>
                </a:solidFill>
                <a:latin typeface="Gisha"/>
                <a:ea typeface="Gisha"/>
                <a:cs typeface="Gisha"/>
                <a:sym typeface="Gisha"/>
              </a:rPr>
              <a:t>מה הקשר בין הכרזה לבין יום הזיכרון לרצח יצחק רבין?</a:t>
            </a:r>
            <a:endParaRPr/>
          </a:p>
          <a:p>
            <a:pPr indent="-342900" lvl="0" marL="342900" marR="0" rtl="1" algn="r">
              <a:lnSpc>
                <a:spcPct val="150000"/>
              </a:lnSpc>
              <a:spcBef>
                <a:spcPts val="0"/>
              </a:spcBef>
              <a:spcAft>
                <a:spcPts val="0"/>
              </a:spcAft>
              <a:buClr>
                <a:schemeClr val="dk1"/>
              </a:buClr>
              <a:buSzPts val="1600"/>
              <a:buFont typeface="Gisha"/>
              <a:buAutoNum type="arabicPeriod"/>
            </a:pPr>
            <a:r>
              <a:rPr lang="iw-IL" sz="1600">
                <a:solidFill>
                  <a:schemeClr val="dk1"/>
                </a:solidFill>
                <a:latin typeface="Gisha"/>
                <a:ea typeface="Gisha"/>
                <a:cs typeface="Gisha"/>
                <a:sym typeface="Gisha"/>
              </a:rPr>
              <a:t>מדוע לדעתכם הוחלט לעסוק השנה ביום הזיכרון ליצחק רבין במושג </a:t>
            </a:r>
            <a:r>
              <a:rPr b="1" lang="iw-IL" sz="1600">
                <a:solidFill>
                  <a:schemeClr val="dk1"/>
                </a:solidFill>
                <a:latin typeface="Gisha"/>
                <a:ea typeface="Gisha"/>
                <a:cs typeface="Gisha"/>
                <a:sym typeface="Gisha"/>
              </a:rPr>
              <a:t>"רעות"</a:t>
            </a:r>
            <a:r>
              <a:rPr lang="iw-IL" sz="1600">
                <a:solidFill>
                  <a:schemeClr val="dk1"/>
                </a:solidFill>
                <a:latin typeface="Gisha"/>
                <a:ea typeface="Gisha"/>
                <a:cs typeface="Gisha"/>
                <a:sym typeface="Gisha"/>
              </a:rPr>
              <a:t>? כיצד הוא מתקשר למציאות חיינו?</a:t>
            </a:r>
            <a:endParaRPr/>
          </a:p>
          <a:p>
            <a:pPr indent="0" lvl="0" marL="0" marR="0" rtl="1" algn="r">
              <a:lnSpc>
                <a:spcPct val="150000"/>
              </a:lnSpc>
              <a:spcBef>
                <a:spcPts val="0"/>
              </a:spcBef>
              <a:spcAft>
                <a:spcPts val="0"/>
              </a:spcAft>
              <a:buNone/>
            </a:pPr>
            <a:r>
              <a:t/>
            </a:r>
            <a:endParaRPr sz="1200">
              <a:solidFill>
                <a:schemeClr val="dk1"/>
              </a:solidFill>
              <a:latin typeface="Gisha"/>
              <a:ea typeface="Gisha"/>
              <a:cs typeface="Gisha"/>
              <a:sym typeface="Gisha"/>
            </a:endParaRPr>
          </a:p>
        </p:txBody>
      </p:sp>
      <p:sp>
        <p:nvSpPr>
          <p:cNvPr id="155" name="Google Shape;155;p8"/>
          <p:cNvSpPr/>
          <p:nvPr/>
        </p:nvSpPr>
        <p:spPr>
          <a:xfrm>
            <a:off x="2411760" y="93546"/>
            <a:ext cx="4104456" cy="432048"/>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2800">
                <a:solidFill>
                  <a:schemeClr val="dk1"/>
                </a:solidFill>
                <a:latin typeface="Gisha"/>
                <a:ea typeface="Gisha"/>
                <a:cs typeface="Gisha"/>
                <a:sym typeface="Gisha"/>
              </a:rPr>
              <a:t>מדרש כרזה - הרעות</a:t>
            </a:r>
            <a:endParaRPr/>
          </a:p>
          <a:p>
            <a:pPr indent="0" lvl="0" marL="0" marR="0" rtl="1" algn="r">
              <a:spcBef>
                <a:spcPts val="0"/>
              </a:spcBef>
              <a:spcAft>
                <a:spcPts val="0"/>
              </a:spcAft>
              <a:buNone/>
            </a:pPr>
            <a:r>
              <a:t/>
            </a:r>
            <a:endParaRPr b="1" sz="2000">
              <a:solidFill>
                <a:schemeClr val="dk1"/>
              </a:solidFill>
              <a:latin typeface="Gisha"/>
              <a:ea typeface="Gisha"/>
              <a:cs typeface="Gisha"/>
              <a:sym typeface="Gisha"/>
            </a:endParaRPr>
          </a:p>
        </p:txBody>
      </p:sp>
      <p:pic>
        <p:nvPicPr>
          <p:cNvPr id="156" name="Google Shape;156;p8"/>
          <p:cNvPicPr preferRelativeResize="0"/>
          <p:nvPr/>
        </p:nvPicPr>
        <p:blipFill>
          <a:blip r:embed="rId3">
            <a:alphaModFix/>
          </a:blip>
          <a:stretch>
            <a:fillRect/>
          </a:stretch>
        </p:blipFill>
        <p:spPr>
          <a:xfrm>
            <a:off x="135825" y="828301"/>
            <a:ext cx="4507400" cy="56996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0"/>
          <p:cNvSpPr/>
          <p:nvPr/>
        </p:nvSpPr>
        <p:spPr>
          <a:xfrm>
            <a:off x="2346950" y="5022975"/>
            <a:ext cx="5665500" cy="1673100"/>
          </a:xfrm>
          <a:prstGeom prst="roundRect">
            <a:avLst>
              <a:gd fmla="val 16667" name="adj"/>
            </a:avLst>
          </a:prstGeom>
          <a:solidFill>
            <a:srgbClr val="9FC5E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
          <p:cNvSpPr/>
          <p:nvPr/>
        </p:nvSpPr>
        <p:spPr>
          <a:xfrm>
            <a:off x="1418450" y="1061563"/>
            <a:ext cx="7522500" cy="4104600"/>
          </a:xfrm>
          <a:prstGeom prst="rect">
            <a:avLst/>
          </a:prstGeom>
          <a:solidFill>
            <a:schemeClr val="lt1">
              <a:alpha val="20784"/>
            </a:schemeClr>
          </a:solid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rPr lang="iw-IL" sz="1800">
                <a:solidFill>
                  <a:schemeClr val="dk1"/>
                </a:solidFill>
                <a:latin typeface="Gisha"/>
                <a:ea typeface="Gisha"/>
                <a:cs typeface="Gisha"/>
                <a:sym typeface="Gisha"/>
              </a:rPr>
              <a:t>בהתייחסו לשיר שכתב, אמר מחבר השיר, חיים גורי:</a:t>
            </a:r>
            <a:endParaRPr/>
          </a:p>
          <a:p>
            <a:pPr indent="0" lvl="0" marL="0" marR="0" rtl="1" algn="r">
              <a:spcBef>
                <a:spcPts val="0"/>
              </a:spcBef>
              <a:spcAft>
                <a:spcPts val="0"/>
              </a:spcAft>
              <a:buNone/>
            </a:pPr>
            <a:r>
              <a:rPr b="1" i="0" lang="iw-IL" sz="1800">
                <a:solidFill>
                  <a:schemeClr val="dk2"/>
                </a:solidFill>
                <a:latin typeface="Gisha"/>
                <a:ea typeface="Gisha"/>
                <a:cs typeface="Gisha"/>
                <a:sym typeface="Gisha"/>
              </a:rPr>
              <a:t>"והיא שעמדה לחברינו ולנו:</a:t>
            </a:r>
            <a:r>
              <a:rPr b="0" i="0" lang="iw-IL" sz="1800">
                <a:solidFill>
                  <a:schemeClr val="dk2"/>
                </a:solidFill>
                <a:latin typeface="Gisha"/>
                <a:ea typeface="Gisha"/>
                <a:cs typeface="Gisha"/>
                <a:sym typeface="Gisha"/>
              </a:rPr>
              <a:t> </a:t>
            </a:r>
            <a:endParaRPr b="0" i="0" sz="1800">
              <a:solidFill>
                <a:schemeClr val="dk2"/>
              </a:solidFill>
              <a:latin typeface="Gisha"/>
              <a:ea typeface="Gisha"/>
              <a:cs typeface="Gisha"/>
              <a:sym typeface="Gisha"/>
            </a:endParaRPr>
          </a:p>
          <a:p>
            <a:pPr indent="0" lvl="0" marL="0" marR="0" rtl="1" algn="r">
              <a:spcBef>
                <a:spcPts val="0"/>
              </a:spcBef>
              <a:spcAft>
                <a:spcPts val="0"/>
              </a:spcAft>
              <a:buNone/>
            </a:pPr>
            <a:r>
              <a:rPr b="0" i="0" lang="iw-IL" sz="1800">
                <a:solidFill>
                  <a:schemeClr val="dk2"/>
                </a:solidFill>
                <a:latin typeface="Gisha"/>
                <a:ea typeface="Gisha"/>
                <a:cs typeface="Gisha"/>
                <a:sym typeface="Gisha"/>
              </a:rPr>
              <a:t>שאין נוטשים פצוע בשדה</a:t>
            </a:r>
            <a:endParaRPr b="0" i="0" sz="1800">
              <a:solidFill>
                <a:schemeClr val="dk2"/>
              </a:solidFill>
              <a:latin typeface="Gisha"/>
              <a:ea typeface="Gisha"/>
              <a:cs typeface="Gisha"/>
              <a:sym typeface="Gisha"/>
            </a:endParaRPr>
          </a:p>
          <a:p>
            <a:pPr indent="0" lvl="0" marL="0" marR="0" rtl="1" algn="r">
              <a:spcBef>
                <a:spcPts val="0"/>
              </a:spcBef>
              <a:spcAft>
                <a:spcPts val="0"/>
              </a:spcAft>
              <a:buNone/>
            </a:pPr>
            <a:r>
              <a:rPr b="0" i="0" lang="iw-IL" sz="1800">
                <a:solidFill>
                  <a:schemeClr val="dk2"/>
                </a:solidFill>
                <a:latin typeface="Gisha"/>
                <a:ea typeface="Gisha"/>
                <a:cs typeface="Gisha"/>
                <a:sym typeface="Gisha"/>
              </a:rPr>
              <a:t>שכולם שווים בפני הסבל והשמחה</a:t>
            </a:r>
            <a:endParaRPr b="0" i="0" sz="1800">
              <a:solidFill>
                <a:schemeClr val="dk2"/>
              </a:solidFill>
              <a:latin typeface="Gisha"/>
              <a:ea typeface="Gisha"/>
              <a:cs typeface="Gisha"/>
              <a:sym typeface="Gisha"/>
            </a:endParaRPr>
          </a:p>
          <a:p>
            <a:pPr indent="0" lvl="0" marL="0" marR="0" rtl="1" algn="r">
              <a:spcBef>
                <a:spcPts val="0"/>
              </a:spcBef>
              <a:spcAft>
                <a:spcPts val="0"/>
              </a:spcAft>
              <a:buNone/>
            </a:pPr>
            <a:r>
              <a:rPr b="0" i="0" lang="iw-IL" sz="1800">
                <a:solidFill>
                  <a:schemeClr val="dk2"/>
                </a:solidFill>
                <a:latin typeface="Gisha"/>
                <a:ea typeface="Gisha"/>
                <a:cs typeface="Gisha"/>
                <a:sym typeface="Gisha"/>
              </a:rPr>
              <a:t>שמחלקה היא יותר מיחידה קרבית - היא קשר הרעים; שהיא אהבת דוד ויונתן</a:t>
            </a:r>
            <a:endParaRPr b="0" i="0" sz="1800">
              <a:solidFill>
                <a:schemeClr val="dk2"/>
              </a:solidFill>
              <a:latin typeface="Gisha"/>
              <a:ea typeface="Gisha"/>
              <a:cs typeface="Gisha"/>
              <a:sym typeface="Gisha"/>
            </a:endParaRPr>
          </a:p>
          <a:p>
            <a:pPr indent="0" lvl="0" marL="0" marR="0" rtl="1" algn="r">
              <a:spcBef>
                <a:spcPts val="0"/>
              </a:spcBef>
              <a:spcAft>
                <a:spcPts val="0"/>
              </a:spcAft>
              <a:buNone/>
            </a:pPr>
            <a:r>
              <a:rPr b="0" i="0" lang="iw-IL" sz="1800">
                <a:solidFill>
                  <a:schemeClr val="dk2"/>
                </a:solidFill>
                <a:latin typeface="Gisha"/>
                <a:ea typeface="Gisha"/>
                <a:cs typeface="Gisha"/>
                <a:sym typeface="Gisha"/>
              </a:rPr>
              <a:t>שהיא חשובה לא פחות מן הנשק, התחמושת ותוכנית המלחמה".</a:t>
            </a:r>
            <a:endParaRPr b="0" i="0" sz="1800">
              <a:solidFill>
                <a:schemeClr val="dk2"/>
              </a:solidFill>
              <a:latin typeface="Gisha"/>
              <a:ea typeface="Gisha"/>
              <a:cs typeface="Gisha"/>
              <a:sym typeface="Gisha"/>
            </a:endParaRPr>
          </a:p>
          <a:p>
            <a:pPr indent="0" lvl="0" marL="0" marR="0" rtl="1" algn="r">
              <a:spcBef>
                <a:spcPts val="0"/>
              </a:spcBef>
              <a:spcAft>
                <a:spcPts val="0"/>
              </a:spcAft>
              <a:buNone/>
            </a:pPr>
            <a:r>
              <a:t/>
            </a:r>
            <a:endParaRPr sz="1800">
              <a:solidFill>
                <a:schemeClr val="dk2"/>
              </a:solidFill>
              <a:latin typeface="Gisha"/>
              <a:ea typeface="Gisha"/>
              <a:cs typeface="Gisha"/>
              <a:sym typeface="Gisha"/>
            </a:endParaRPr>
          </a:p>
          <a:p>
            <a:pPr indent="0" lvl="0" marL="0" rtl="1" algn="r">
              <a:spcBef>
                <a:spcPts val="0"/>
              </a:spcBef>
              <a:spcAft>
                <a:spcPts val="0"/>
              </a:spcAft>
              <a:buClr>
                <a:schemeClr val="dk1"/>
              </a:buClr>
              <a:buFont typeface="Arial"/>
              <a:buNone/>
            </a:pPr>
            <a:r>
              <a:rPr lang="iw-IL" sz="1800">
                <a:solidFill>
                  <a:schemeClr val="dk1"/>
                </a:solidFill>
                <a:latin typeface="Gisha"/>
                <a:ea typeface="Gisha"/>
                <a:cs typeface="Gisha"/>
                <a:sym typeface="Gisha"/>
              </a:rPr>
              <a:t>בריאיון אחר בנוגע לשיר "הרעות", הסביר גורי: </a:t>
            </a:r>
            <a:endParaRPr>
              <a:solidFill>
                <a:schemeClr val="dk1"/>
              </a:solidFill>
            </a:endParaRPr>
          </a:p>
          <a:p>
            <a:pPr indent="0" lvl="0" marL="0" rtl="1" algn="r">
              <a:spcBef>
                <a:spcPts val="0"/>
              </a:spcBef>
              <a:spcAft>
                <a:spcPts val="0"/>
              </a:spcAft>
              <a:buClr>
                <a:schemeClr val="dk1"/>
              </a:buClr>
              <a:buFont typeface="Arial"/>
              <a:buNone/>
            </a:pPr>
            <a:r>
              <a:t/>
            </a:r>
            <a:endParaRPr sz="1800">
              <a:solidFill>
                <a:schemeClr val="dk1"/>
              </a:solidFill>
              <a:latin typeface="Gisha"/>
              <a:ea typeface="Gisha"/>
              <a:cs typeface="Gisha"/>
              <a:sym typeface="Gisha"/>
            </a:endParaRPr>
          </a:p>
          <a:p>
            <a:pPr indent="0" lvl="0" marL="0" rtl="1" algn="r">
              <a:spcBef>
                <a:spcPts val="0"/>
              </a:spcBef>
              <a:spcAft>
                <a:spcPts val="0"/>
              </a:spcAft>
              <a:buNone/>
            </a:pPr>
            <a:r>
              <a:rPr lang="iw-IL" sz="1800">
                <a:solidFill>
                  <a:schemeClr val="dk2"/>
                </a:solidFill>
                <a:latin typeface="Gisha"/>
                <a:ea typeface="Gisha"/>
                <a:cs typeface="Gisha"/>
                <a:sym typeface="Gisha"/>
              </a:rPr>
              <a:t>"</a:t>
            </a:r>
            <a:r>
              <a:rPr b="1" lang="iw-IL" sz="1800">
                <a:solidFill>
                  <a:schemeClr val="dk2"/>
                </a:solidFill>
                <a:latin typeface="Gisha"/>
                <a:ea typeface="Gisha"/>
                <a:cs typeface="Gisha"/>
                <a:sym typeface="Gisha"/>
              </a:rPr>
              <a:t>הרעות</a:t>
            </a:r>
            <a:r>
              <a:rPr lang="iw-IL" sz="1800">
                <a:solidFill>
                  <a:schemeClr val="dk2"/>
                </a:solidFill>
                <a:latin typeface="Gisha"/>
                <a:ea typeface="Gisha"/>
                <a:cs typeface="Gisha"/>
                <a:sym typeface="Gisha"/>
              </a:rPr>
              <a:t> במובן של המחויבות הזו שאנחנו חייבים אחד לשני... והמחיר שאנחנו משלמים בשם האחר שאיתנו, למען האחר שאיתנו".</a:t>
            </a:r>
            <a:endParaRPr sz="1800">
              <a:solidFill>
                <a:schemeClr val="dk2"/>
              </a:solidFill>
              <a:latin typeface="Gisha"/>
              <a:ea typeface="Gisha"/>
              <a:cs typeface="Gisha"/>
              <a:sym typeface="Gisha"/>
            </a:endParaRPr>
          </a:p>
          <a:p>
            <a:pPr indent="0" lvl="0" marL="0" rtl="1" algn="r">
              <a:spcBef>
                <a:spcPts val="0"/>
              </a:spcBef>
              <a:spcAft>
                <a:spcPts val="0"/>
              </a:spcAft>
              <a:buNone/>
            </a:pPr>
            <a:r>
              <a:rPr b="1" lang="iw-IL" sz="1800">
                <a:solidFill>
                  <a:schemeClr val="dk1"/>
                </a:solidFill>
                <a:latin typeface="Gisha"/>
                <a:ea typeface="Gisha"/>
                <a:cs typeface="Gisha"/>
                <a:sym typeface="Gisha"/>
              </a:rPr>
              <a:t>גורי זיהה רעות כמחויבות. הוא אפיין אותה</a:t>
            </a:r>
            <a:r>
              <a:rPr lang="iw-IL" sz="1800">
                <a:solidFill>
                  <a:schemeClr val="dk1"/>
                </a:solidFill>
                <a:latin typeface="Gisha"/>
                <a:ea typeface="Gisha"/>
                <a:cs typeface="Gisha"/>
                <a:sym typeface="Gisha"/>
              </a:rPr>
              <a:t> כ</a:t>
            </a:r>
            <a:r>
              <a:rPr lang="iw-IL" sz="1800">
                <a:solidFill>
                  <a:schemeClr val="dk2"/>
                </a:solidFill>
                <a:latin typeface="Gisha"/>
                <a:ea typeface="Gisha"/>
                <a:cs typeface="Gisha"/>
                <a:sym typeface="Gisha"/>
              </a:rPr>
              <a:t>"מחיר שאנחנו משלמים בשם האחר שאיתנו, למען האחר שאיתנו"</a:t>
            </a:r>
            <a:endParaRPr>
              <a:solidFill>
                <a:schemeClr val="dk1"/>
              </a:solidFill>
            </a:endParaRPr>
          </a:p>
          <a:p>
            <a:pPr indent="0" lvl="0" marL="0" rtl="1" algn="r">
              <a:spcBef>
                <a:spcPts val="0"/>
              </a:spcBef>
              <a:spcAft>
                <a:spcPts val="0"/>
              </a:spcAft>
              <a:buClr>
                <a:schemeClr val="dk1"/>
              </a:buClr>
              <a:buFont typeface="Arial"/>
              <a:buNone/>
            </a:pPr>
            <a:r>
              <a:t/>
            </a:r>
            <a:endParaRPr sz="1800">
              <a:solidFill>
                <a:schemeClr val="dk2"/>
              </a:solidFill>
              <a:latin typeface="Gisha"/>
              <a:ea typeface="Gisha"/>
              <a:cs typeface="Gisha"/>
              <a:sym typeface="Gisha"/>
            </a:endParaRPr>
          </a:p>
        </p:txBody>
      </p:sp>
      <p:sp>
        <p:nvSpPr>
          <p:cNvPr id="163" name="Google Shape;163;p10"/>
          <p:cNvSpPr/>
          <p:nvPr/>
        </p:nvSpPr>
        <p:spPr>
          <a:xfrm>
            <a:off x="2487479" y="301310"/>
            <a:ext cx="5040600" cy="4320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2800">
                <a:solidFill>
                  <a:schemeClr val="dk1"/>
                </a:solidFill>
                <a:latin typeface="Gisha"/>
                <a:ea typeface="Gisha"/>
                <a:cs typeface="Gisha"/>
                <a:sym typeface="Gisha"/>
              </a:rPr>
              <a:t>הרעות במעגלי החיים</a:t>
            </a:r>
            <a:endParaRPr/>
          </a:p>
        </p:txBody>
      </p:sp>
      <p:sp>
        <p:nvSpPr>
          <p:cNvPr id="164" name="Google Shape;164;p10"/>
          <p:cNvSpPr/>
          <p:nvPr/>
        </p:nvSpPr>
        <p:spPr>
          <a:xfrm>
            <a:off x="2659389" y="5283531"/>
            <a:ext cx="5040600" cy="1152000"/>
          </a:xfrm>
          <a:prstGeom prst="rect">
            <a:avLst/>
          </a:prstGeom>
          <a:no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285750" lvl="0" marL="285750" marR="0" rtl="1" algn="r">
              <a:spcBef>
                <a:spcPts val="0"/>
              </a:spcBef>
              <a:spcAft>
                <a:spcPts val="0"/>
              </a:spcAft>
              <a:buClr>
                <a:schemeClr val="dk1"/>
              </a:buClr>
              <a:buSzPts val="1800"/>
              <a:buFont typeface="Noto Sans Symbols"/>
              <a:buChar char="❑"/>
            </a:pPr>
            <a:r>
              <a:rPr lang="iw-IL" sz="1800">
                <a:solidFill>
                  <a:schemeClr val="dk1"/>
                </a:solidFill>
                <a:latin typeface="Gisha"/>
                <a:ea typeface="Gisha"/>
                <a:cs typeface="Gisha"/>
                <a:sym typeface="Gisha"/>
              </a:rPr>
              <a:t>מהי רעות לפי חיים גורי? </a:t>
            </a:r>
            <a:endParaRPr/>
          </a:p>
          <a:p>
            <a:pPr indent="-285750" lvl="0" marL="285750" marR="0" rtl="1" algn="r">
              <a:spcBef>
                <a:spcPts val="0"/>
              </a:spcBef>
              <a:spcAft>
                <a:spcPts val="0"/>
              </a:spcAft>
              <a:buClr>
                <a:schemeClr val="dk1"/>
              </a:buClr>
              <a:buSzPts val="1800"/>
              <a:buFont typeface="Noto Sans Symbols"/>
              <a:buChar char="❑"/>
            </a:pPr>
            <a:r>
              <a:rPr lang="iw-IL" sz="1800">
                <a:solidFill>
                  <a:schemeClr val="dk1"/>
                </a:solidFill>
                <a:latin typeface="Gisha"/>
                <a:ea typeface="Gisha"/>
                <a:cs typeface="Gisha"/>
                <a:sym typeface="Gisha"/>
              </a:rPr>
              <a:t>מדוע רעות, כתשתית ערכית, חשובה כל כך לחיינו?</a:t>
            </a:r>
            <a:endParaRPr/>
          </a:p>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65" name="Google Shape;165;p10"/>
          <p:cNvPicPr preferRelativeResize="0"/>
          <p:nvPr/>
        </p:nvPicPr>
        <p:blipFill>
          <a:blip r:embed="rId3">
            <a:alphaModFix/>
          </a:blip>
          <a:stretch>
            <a:fillRect/>
          </a:stretch>
        </p:blipFill>
        <p:spPr>
          <a:xfrm>
            <a:off x="7754325" y="418350"/>
            <a:ext cx="971275" cy="525875"/>
          </a:xfrm>
          <a:prstGeom prst="rect">
            <a:avLst/>
          </a:prstGeom>
          <a:noFill/>
          <a:ln>
            <a:noFill/>
          </a:ln>
        </p:spPr>
      </p:pic>
      <p:pic>
        <p:nvPicPr>
          <p:cNvPr id="166" name="Google Shape;166;p10"/>
          <p:cNvPicPr preferRelativeResize="0"/>
          <p:nvPr/>
        </p:nvPicPr>
        <p:blipFill>
          <a:blip r:embed="rId4">
            <a:alphaModFix/>
          </a:blip>
          <a:stretch>
            <a:fillRect/>
          </a:stretch>
        </p:blipFill>
        <p:spPr>
          <a:xfrm>
            <a:off x="403650" y="301300"/>
            <a:ext cx="1219750" cy="1673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2020-09-06T10:18:37Z</dcterms:created>
  <dc:creator>גלי צחור</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0a81dea-4d6c-46c2-b66b-652ec1fb581d_Enabled">
    <vt:lpwstr>true</vt:lpwstr>
  </property>
  <property fmtid="{D5CDD505-2E9C-101B-9397-08002B2CF9AE}" pid="3" name="MSIP_Label_00a81dea-4d6c-46c2-b66b-652ec1fb581d_SetDate">
    <vt:lpwstr>2022-09-21T14:30:15Z</vt:lpwstr>
  </property>
  <property fmtid="{D5CDD505-2E9C-101B-9397-08002B2CF9AE}" pid="4" name="MSIP_Label_00a81dea-4d6c-46c2-b66b-652ec1fb581d_Method">
    <vt:lpwstr>Standard</vt:lpwstr>
  </property>
  <property fmtid="{D5CDD505-2E9C-101B-9397-08002B2CF9AE}" pid="5" name="MSIP_Label_00a81dea-4d6c-46c2-b66b-652ec1fb581d_Name">
    <vt:lpwstr>הצפנת קבצים והודעות דואר אלקטרוני</vt:lpwstr>
  </property>
  <property fmtid="{D5CDD505-2E9C-101B-9397-08002B2CF9AE}" pid="6" name="MSIP_Label_00a81dea-4d6c-46c2-b66b-652ec1fb581d_SiteId">
    <vt:lpwstr>d84846a7-3371-4e86-afe6-dc8d9d7a3299</vt:lpwstr>
  </property>
  <property fmtid="{D5CDD505-2E9C-101B-9397-08002B2CF9AE}" pid="7" name="MSIP_Label_00a81dea-4d6c-46c2-b66b-652ec1fb581d_ActionId">
    <vt:lpwstr>5048c708-35aa-4ff4-82e0-af16fa279489</vt:lpwstr>
  </property>
  <property fmtid="{D5CDD505-2E9C-101B-9397-08002B2CF9AE}" pid="8" name="MSIP_Label_00a81dea-4d6c-46c2-b66b-652ec1fb581d_ContentBits">
    <vt:lpwstr>0</vt:lpwstr>
  </property>
</Properties>
</file>