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 bookmarkIdSeed="4">
  <p:sldMasterIdLst>
    <p:sldMasterId id="2147484599" r:id="rId1"/>
  </p:sldMasterIdLst>
  <p:notesMasterIdLst>
    <p:notesMasterId r:id="rId30"/>
  </p:notesMasterIdLst>
  <p:handoutMasterIdLst>
    <p:handoutMasterId r:id="rId31"/>
  </p:handoutMasterIdLst>
  <p:sldIdLst>
    <p:sldId id="372" r:id="rId2"/>
    <p:sldId id="373" r:id="rId3"/>
    <p:sldId id="375" r:id="rId4"/>
    <p:sldId id="376" r:id="rId5"/>
    <p:sldId id="377" r:id="rId6"/>
    <p:sldId id="362" r:id="rId7"/>
    <p:sldId id="365" r:id="rId8"/>
    <p:sldId id="366" r:id="rId9"/>
    <p:sldId id="348" r:id="rId10"/>
    <p:sldId id="294" r:id="rId11"/>
    <p:sldId id="331" r:id="rId12"/>
    <p:sldId id="393" r:id="rId13"/>
    <p:sldId id="397" r:id="rId14"/>
    <p:sldId id="398" r:id="rId15"/>
    <p:sldId id="394" r:id="rId16"/>
    <p:sldId id="391" r:id="rId17"/>
    <p:sldId id="367" r:id="rId18"/>
    <p:sldId id="369" r:id="rId19"/>
    <p:sldId id="402" r:id="rId20"/>
    <p:sldId id="316" r:id="rId21"/>
    <p:sldId id="259" r:id="rId22"/>
    <p:sldId id="343" r:id="rId23"/>
    <p:sldId id="399" r:id="rId24"/>
    <p:sldId id="400" r:id="rId25"/>
    <p:sldId id="401" r:id="rId26"/>
    <p:sldId id="382" r:id="rId27"/>
    <p:sldId id="374" r:id="rId28"/>
    <p:sldId id="392" r:id="rId29"/>
  </p:sldIdLst>
  <p:sldSz cx="9144000" cy="6858000" type="overhead"/>
  <p:notesSz cx="7010400" cy="92964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 Black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 Black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 Black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 Black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 Black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umimoji="1" sz="3200" kern="1200">
        <a:solidFill>
          <a:schemeClr val="tx1"/>
        </a:solidFill>
        <a:latin typeface="Arial Black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umimoji="1" sz="3200" kern="1200">
        <a:solidFill>
          <a:schemeClr val="tx1"/>
        </a:solidFill>
        <a:latin typeface="Arial Black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umimoji="1" sz="3200" kern="1200">
        <a:solidFill>
          <a:schemeClr val="tx1"/>
        </a:solidFill>
        <a:latin typeface="Arial Black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umimoji="1" sz="3200" kern="1200">
        <a:solidFill>
          <a:schemeClr val="tx1"/>
        </a:solidFill>
        <a:latin typeface="Arial Black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loma" initials="s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CC66"/>
    <a:srgbClr val="FFCC00"/>
    <a:srgbClr val="FF9933"/>
    <a:srgbClr val="FF0000"/>
    <a:srgbClr val="00FFFF"/>
    <a:srgbClr val="800080"/>
    <a:srgbClr val="CC0099"/>
    <a:srgbClr val="00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650" autoAdjust="0"/>
    <p:restoredTop sz="92918" autoAdjust="0"/>
  </p:normalViewPr>
  <p:slideViewPr>
    <p:cSldViewPr>
      <p:cViewPr varScale="1">
        <p:scale>
          <a:sx n="108" d="100"/>
          <a:sy n="108" d="100"/>
        </p:scale>
        <p:origin x="13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17T10:28:35.540" idx="12">
    <p:pos x="575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17T10:28:35.540" idx="13">
    <p:pos x="575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51E387-6B7F-44E0-A117-C430A4EA2BE0}" type="doc">
      <dgm:prSet loTypeId="urn:microsoft.com/office/officeart/2005/8/layout/hList3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pPr rtl="1"/>
          <a:endParaRPr lang="he-IL"/>
        </a:p>
      </dgm:t>
    </dgm:pt>
    <dgm:pt modelId="{3E2CCFCB-2C93-4DCA-9956-4E38EB8743DE}">
      <dgm:prSet phldrT="[טקסט]" custT="1"/>
      <dgm:spPr>
        <a:scene3d>
          <a:camera prst="orthographicFront">
            <a:rot lat="0" lon="0" rev="0"/>
          </a:camera>
          <a:lightRig rig="flat" dir="t"/>
        </a:scene3d>
        <a:sp3d contourW="1000" prstMaterial="matte">
          <a:bevelT w="95250" h="101600"/>
          <a:contourClr>
            <a:schemeClr val="accent2">
              <a:shade val="80000"/>
              <a:hueOff val="0"/>
              <a:satOff val="0"/>
              <a:lumOff val="0"/>
              <a:alphaOff val="0"/>
              <a:satMod val="300000"/>
            </a:schemeClr>
          </a:contourClr>
        </a:sp3d>
      </dgm:spPr>
      <dgm:t>
        <a:bodyPr/>
        <a:lstStyle/>
        <a:p>
          <a:pPr rtl="1"/>
          <a:r>
            <a:rPr lang="he-IL" sz="2800" b="1" dirty="0"/>
            <a:t>אקדמיה בתיכון</a:t>
          </a:r>
        </a:p>
      </dgm:t>
    </dgm:pt>
    <dgm:pt modelId="{198C55F3-908A-4F5E-9437-EDADD08E5BDF}" type="parTrans" cxnId="{312A5F07-B4BA-4018-A4BD-3FD756241759}">
      <dgm:prSet/>
      <dgm:spPr/>
      <dgm:t>
        <a:bodyPr/>
        <a:lstStyle/>
        <a:p>
          <a:pPr rtl="1"/>
          <a:endParaRPr lang="he-IL"/>
        </a:p>
      </dgm:t>
    </dgm:pt>
    <dgm:pt modelId="{EFAE5FB2-3410-4EC6-87B0-E551579C6463}" type="sibTrans" cxnId="{312A5F07-B4BA-4018-A4BD-3FD756241759}">
      <dgm:prSet/>
      <dgm:spPr/>
      <dgm:t>
        <a:bodyPr/>
        <a:lstStyle/>
        <a:p>
          <a:pPr rtl="1"/>
          <a:endParaRPr lang="he-IL"/>
        </a:p>
      </dgm:t>
    </dgm:pt>
    <dgm:pt modelId="{9A3AA7D7-B556-4EEA-B953-2AB74341DD13}">
      <dgm:prSet phldrT="[טקסט]"/>
      <dgm:spPr>
        <a:scene3d>
          <a:camera prst="orthographicFront">
            <a:rot lat="0" lon="0" rev="0"/>
          </a:camera>
          <a:lightRig rig="flat" dir="t"/>
        </a:scene3d>
        <a:sp3d contourW="1000" prstMaterial="matte">
          <a:bevelT w="95250" h="101600"/>
          <a:contourClr>
            <a:schemeClr val="lt1">
              <a:hueOff val="0"/>
              <a:satOff val="0"/>
              <a:lumOff val="0"/>
              <a:alphaOff val="0"/>
              <a:satMod val="300000"/>
            </a:schemeClr>
          </a:contourClr>
        </a:sp3d>
      </dgm:spPr>
      <dgm:t>
        <a:bodyPr/>
        <a:lstStyle/>
        <a:p>
          <a:pPr rtl="1"/>
          <a:r>
            <a:rPr lang="he-IL" b="1" dirty="0">
              <a:solidFill>
                <a:schemeClr val="bg2">
                  <a:lumMod val="25000"/>
                </a:schemeClr>
              </a:solidFill>
            </a:rPr>
            <a:t>האוניברסיטה</a:t>
          </a:r>
        </a:p>
        <a:p>
          <a:pPr rtl="1"/>
          <a:r>
            <a:rPr lang="he-IL" b="1" dirty="0">
              <a:solidFill>
                <a:schemeClr val="bg2">
                  <a:lumMod val="25000"/>
                </a:schemeClr>
              </a:solidFill>
            </a:rPr>
            <a:t> הפתוחה</a:t>
          </a:r>
        </a:p>
      </dgm:t>
    </dgm:pt>
    <dgm:pt modelId="{28AE2AA7-8A87-451B-840D-A9A4672805F4}" type="parTrans" cxnId="{B45D5309-CB1D-44A1-BAE0-AC4059290DFF}">
      <dgm:prSet/>
      <dgm:spPr/>
      <dgm:t>
        <a:bodyPr/>
        <a:lstStyle/>
        <a:p>
          <a:pPr rtl="1"/>
          <a:endParaRPr lang="he-IL"/>
        </a:p>
      </dgm:t>
    </dgm:pt>
    <dgm:pt modelId="{9F81FC13-C317-46B1-9CA5-9EC4BFDE5EF1}" type="sibTrans" cxnId="{B45D5309-CB1D-44A1-BAE0-AC4059290DFF}">
      <dgm:prSet/>
      <dgm:spPr/>
      <dgm:t>
        <a:bodyPr/>
        <a:lstStyle/>
        <a:p>
          <a:pPr rtl="1"/>
          <a:endParaRPr lang="he-IL"/>
        </a:p>
      </dgm:t>
    </dgm:pt>
    <dgm:pt modelId="{E425860D-412E-49AC-8283-6554709A8B1C}">
      <dgm:prSet phldrT="[טקסט]"/>
      <dgm:spPr>
        <a:scene3d>
          <a:camera prst="orthographicFront">
            <a:rot lat="0" lon="0" rev="0"/>
          </a:camera>
          <a:lightRig rig="flat" dir="t"/>
        </a:scene3d>
        <a:sp3d contourW="1000" prstMaterial="matte">
          <a:bevelT w="95250" h="101600"/>
          <a:contourClr>
            <a:schemeClr val="lt1">
              <a:hueOff val="0"/>
              <a:satOff val="0"/>
              <a:lumOff val="0"/>
              <a:alphaOff val="0"/>
              <a:satMod val="300000"/>
            </a:schemeClr>
          </a:contourClr>
        </a:sp3d>
      </dgm:spPr>
      <dgm:t>
        <a:bodyPr/>
        <a:lstStyle/>
        <a:p>
          <a:pPr rtl="1"/>
          <a:r>
            <a:rPr lang="he-IL" b="1" dirty="0">
              <a:solidFill>
                <a:schemeClr val="bg2">
                  <a:lumMod val="25000"/>
                </a:schemeClr>
              </a:solidFill>
            </a:rPr>
            <a:t>משרד</a:t>
          </a:r>
        </a:p>
        <a:p>
          <a:pPr rtl="1"/>
          <a:r>
            <a:rPr lang="he-IL" b="1" dirty="0">
              <a:solidFill>
                <a:schemeClr val="bg2">
                  <a:lumMod val="25000"/>
                </a:schemeClr>
              </a:solidFill>
            </a:rPr>
            <a:t> החינוך</a:t>
          </a:r>
        </a:p>
      </dgm:t>
    </dgm:pt>
    <dgm:pt modelId="{D851FB66-9B9D-4F73-BF21-21625D40320A}" type="parTrans" cxnId="{662896CE-0C1B-4AAC-A4E2-09EE2DA70BDB}">
      <dgm:prSet/>
      <dgm:spPr/>
      <dgm:t>
        <a:bodyPr/>
        <a:lstStyle/>
        <a:p>
          <a:pPr rtl="1"/>
          <a:endParaRPr lang="he-IL"/>
        </a:p>
      </dgm:t>
    </dgm:pt>
    <dgm:pt modelId="{A854B787-D0FD-4067-B057-CF60C2C3BE0C}" type="sibTrans" cxnId="{662896CE-0C1B-4AAC-A4E2-09EE2DA70BDB}">
      <dgm:prSet/>
      <dgm:spPr/>
      <dgm:t>
        <a:bodyPr/>
        <a:lstStyle/>
        <a:p>
          <a:pPr rtl="1"/>
          <a:endParaRPr lang="he-IL"/>
        </a:p>
      </dgm:t>
    </dgm:pt>
    <dgm:pt modelId="{C60D3FB2-977F-41BC-8670-821EB4788D05}">
      <dgm:prSet phldrT="[טקסט]" phldr="1"/>
      <dgm:spPr>
        <a:noFill/>
      </dgm:spPr>
      <dgm:t>
        <a:bodyPr/>
        <a:lstStyle/>
        <a:p>
          <a:pPr rtl="1"/>
          <a:endParaRPr lang="he-IL" dirty="0"/>
        </a:p>
      </dgm:t>
    </dgm:pt>
    <dgm:pt modelId="{DB919078-464A-4B3D-827C-A3541080F1B0}" type="sibTrans" cxnId="{33EDEE63-9DDA-4052-9B17-FDF2124D273A}">
      <dgm:prSet/>
      <dgm:spPr/>
      <dgm:t>
        <a:bodyPr/>
        <a:lstStyle/>
        <a:p>
          <a:pPr rtl="1"/>
          <a:endParaRPr lang="he-IL"/>
        </a:p>
      </dgm:t>
    </dgm:pt>
    <dgm:pt modelId="{EE773047-5921-4D43-A409-A27439655CAD}" type="parTrans" cxnId="{33EDEE63-9DDA-4052-9B17-FDF2124D273A}">
      <dgm:prSet/>
      <dgm:spPr/>
      <dgm:t>
        <a:bodyPr/>
        <a:lstStyle/>
        <a:p>
          <a:pPr rtl="1"/>
          <a:endParaRPr lang="he-IL"/>
        </a:p>
      </dgm:t>
    </dgm:pt>
    <dgm:pt modelId="{3A4E74F3-4F87-478D-8893-254DE61969CE}" type="pres">
      <dgm:prSet presAssocID="{A951E387-6B7F-44E0-A117-C430A4EA2BE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9FA257EE-30E4-448B-9572-B96D8FAD4D54}" type="pres">
      <dgm:prSet presAssocID="{3E2CCFCB-2C93-4DCA-9956-4E38EB8743DE}" presName="roof" presStyleLbl="dkBgShp" presStyleIdx="0" presStyleCnt="2" custLinFactNeighborX="1875"/>
      <dgm:spPr/>
      <dgm:t>
        <a:bodyPr/>
        <a:lstStyle/>
        <a:p>
          <a:pPr rtl="1"/>
          <a:endParaRPr lang="he-IL"/>
        </a:p>
      </dgm:t>
    </dgm:pt>
    <dgm:pt modelId="{38127A4C-67B7-4A58-9054-648AC37EE667}" type="pres">
      <dgm:prSet presAssocID="{3E2CCFCB-2C93-4DCA-9956-4E38EB8743DE}" presName="pillars" presStyleCnt="0"/>
      <dgm:spPr/>
    </dgm:pt>
    <dgm:pt modelId="{D9A9CE99-BDD2-420B-81E7-E25BFD9DA282}" type="pres">
      <dgm:prSet presAssocID="{3E2CCFCB-2C93-4DCA-9956-4E38EB8743D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A21B96E-721E-4671-8320-66A19044899E}" type="pres">
      <dgm:prSet presAssocID="{C60D3FB2-977F-41BC-8670-821EB4788D0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783BC16-DA60-42B4-8A0D-52125F815F22}" type="pres">
      <dgm:prSet presAssocID="{E425860D-412E-49AC-8283-6554709A8B1C}" presName="pillarX" presStyleLbl="node1" presStyleIdx="2" presStyleCnt="3" custLinFactNeighborX="8179" custLinFactNeighborY="148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7C10C57-988C-4913-86FC-722EB295C6A3}" type="pres">
      <dgm:prSet presAssocID="{3E2CCFCB-2C93-4DCA-9956-4E38EB8743DE}" presName="base" presStyleLbl="dkBgShp" presStyleIdx="1" presStyleCnt="2"/>
      <dgm:spPr/>
    </dgm:pt>
  </dgm:ptLst>
  <dgm:cxnLst>
    <dgm:cxn modelId="{662896CE-0C1B-4AAC-A4E2-09EE2DA70BDB}" srcId="{3E2CCFCB-2C93-4DCA-9956-4E38EB8743DE}" destId="{E425860D-412E-49AC-8283-6554709A8B1C}" srcOrd="2" destOrd="0" parTransId="{D851FB66-9B9D-4F73-BF21-21625D40320A}" sibTransId="{A854B787-D0FD-4067-B057-CF60C2C3BE0C}"/>
    <dgm:cxn modelId="{9AC3B269-494D-4577-9286-DB1E8B3F9026}" type="presOf" srcId="{3E2CCFCB-2C93-4DCA-9956-4E38EB8743DE}" destId="{9FA257EE-30E4-448B-9572-B96D8FAD4D54}" srcOrd="0" destOrd="0" presId="urn:microsoft.com/office/officeart/2005/8/layout/hList3"/>
    <dgm:cxn modelId="{B45D5309-CB1D-44A1-BAE0-AC4059290DFF}" srcId="{3E2CCFCB-2C93-4DCA-9956-4E38EB8743DE}" destId="{9A3AA7D7-B556-4EEA-B953-2AB74341DD13}" srcOrd="0" destOrd="0" parTransId="{28AE2AA7-8A87-451B-840D-A9A4672805F4}" sibTransId="{9F81FC13-C317-46B1-9CA5-9EC4BFDE5EF1}"/>
    <dgm:cxn modelId="{1B1A098C-395C-4152-B69C-E183709EF621}" type="presOf" srcId="{A951E387-6B7F-44E0-A117-C430A4EA2BE0}" destId="{3A4E74F3-4F87-478D-8893-254DE61969CE}" srcOrd="0" destOrd="0" presId="urn:microsoft.com/office/officeart/2005/8/layout/hList3"/>
    <dgm:cxn modelId="{992C3EC3-E215-410F-A115-F5CE888CBD1F}" type="presOf" srcId="{C60D3FB2-977F-41BC-8670-821EB4788D05}" destId="{CA21B96E-721E-4671-8320-66A19044899E}" srcOrd="0" destOrd="0" presId="urn:microsoft.com/office/officeart/2005/8/layout/hList3"/>
    <dgm:cxn modelId="{2C3D7D5B-90B7-4384-9050-8FDE285B8685}" type="presOf" srcId="{9A3AA7D7-B556-4EEA-B953-2AB74341DD13}" destId="{D9A9CE99-BDD2-420B-81E7-E25BFD9DA282}" srcOrd="0" destOrd="0" presId="urn:microsoft.com/office/officeart/2005/8/layout/hList3"/>
    <dgm:cxn modelId="{E2438042-3B56-494B-A717-EB1DC7ADBFCB}" type="presOf" srcId="{E425860D-412E-49AC-8283-6554709A8B1C}" destId="{E783BC16-DA60-42B4-8A0D-52125F815F22}" srcOrd="0" destOrd="0" presId="urn:microsoft.com/office/officeart/2005/8/layout/hList3"/>
    <dgm:cxn modelId="{33EDEE63-9DDA-4052-9B17-FDF2124D273A}" srcId="{3E2CCFCB-2C93-4DCA-9956-4E38EB8743DE}" destId="{C60D3FB2-977F-41BC-8670-821EB4788D05}" srcOrd="1" destOrd="0" parTransId="{EE773047-5921-4D43-A409-A27439655CAD}" sibTransId="{DB919078-464A-4B3D-827C-A3541080F1B0}"/>
    <dgm:cxn modelId="{312A5F07-B4BA-4018-A4BD-3FD756241759}" srcId="{A951E387-6B7F-44E0-A117-C430A4EA2BE0}" destId="{3E2CCFCB-2C93-4DCA-9956-4E38EB8743DE}" srcOrd="0" destOrd="0" parTransId="{198C55F3-908A-4F5E-9437-EDADD08E5BDF}" sibTransId="{EFAE5FB2-3410-4EC6-87B0-E551579C6463}"/>
    <dgm:cxn modelId="{1408FABB-3EA5-443C-A1BD-10E784293855}" type="presParOf" srcId="{3A4E74F3-4F87-478D-8893-254DE61969CE}" destId="{9FA257EE-30E4-448B-9572-B96D8FAD4D54}" srcOrd="0" destOrd="0" presId="urn:microsoft.com/office/officeart/2005/8/layout/hList3"/>
    <dgm:cxn modelId="{0CF11ED2-24D7-49EA-B1C8-B05D00DF835F}" type="presParOf" srcId="{3A4E74F3-4F87-478D-8893-254DE61969CE}" destId="{38127A4C-67B7-4A58-9054-648AC37EE667}" srcOrd="1" destOrd="0" presId="urn:microsoft.com/office/officeart/2005/8/layout/hList3"/>
    <dgm:cxn modelId="{12FD0E96-4FEC-4D82-810E-0ABA3006104F}" type="presParOf" srcId="{38127A4C-67B7-4A58-9054-648AC37EE667}" destId="{D9A9CE99-BDD2-420B-81E7-E25BFD9DA282}" srcOrd="0" destOrd="0" presId="urn:microsoft.com/office/officeart/2005/8/layout/hList3"/>
    <dgm:cxn modelId="{D12214C4-320F-4B1A-93F4-53915281041F}" type="presParOf" srcId="{38127A4C-67B7-4A58-9054-648AC37EE667}" destId="{CA21B96E-721E-4671-8320-66A19044899E}" srcOrd="1" destOrd="0" presId="urn:microsoft.com/office/officeart/2005/8/layout/hList3"/>
    <dgm:cxn modelId="{02A2C192-4304-4442-946B-9A91D667EC03}" type="presParOf" srcId="{38127A4C-67B7-4A58-9054-648AC37EE667}" destId="{E783BC16-DA60-42B4-8A0D-52125F815F22}" srcOrd="2" destOrd="0" presId="urn:microsoft.com/office/officeart/2005/8/layout/hList3"/>
    <dgm:cxn modelId="{FDAA4380-0B11-4EC4-BC9F-F9B7A8F53CB0}" type="presParOf" srcId="{3A4E74F3-4F87-478D-8893-254DE61969CE}" destId="{07C10C57-988C-4913-86FC-722EB295C6A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772407-251D-4862-A30A-36462DECAF9D}" type="doc">
      <dgm:prSet loTypeId="urn:microsoft.com/office/officeart/2005/8/layout/targe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18B2CC6-7F10-48ED-9B6A-E11FD45D6911}">
      <dgm:prSet custT="1"/>
      <dgm:spPr/>
      <dgm:t>
        <a:bodyPr/>
        <a:lstStyle/>
        <a:p>
          <a:pPr algn="r" rtl="1"/>
          <a:r>
            <a:rPr lang="he-IL" sz="32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פריסה ארצית</a:t>
          </a:r>
        </a:p>
      </dgm:t>
    </dgm:pt>
    <dgm:pt modelId="{DF193A76-A1FC-4984-9C35-1B4A08BC8D67}" type="parTrans" cxnId="{3689772D-DC4F-4C5C-9EF4-7C5A21185675}">
      <dgm:prSet/>
      <dgm:spPr/>
      <dgm:t>
        <a:bodyPr/>
        <a:lstStyle/>
        <a:p>
          <a:pPr rtl="1"/>
          <a:endParaRPr lang="he-IL"/>
        </a:p>
      </dgm:t>
    </dgm:pt>
    <dgm:pt modelId="{01DABF72-C3A7-4ECA-A3F2-520699041B4B}" type="sibTrans" cxnId="{3689772D-DC4F-4C5C-9EF4-7C5A21185675}">
      <dgm:prSet/>
      <dgm:spPr/>
      <dgm:t>
        <a:bodyPr/>
        <a:lstStyle/>
        <a:p>
          <a:pPr rtl="1"/>
          <a:endParaRPr lang="he-IL"/>
        </a:p>
      </dgm:t>
    </dgm:pt>
    <dgm:pt modelId="{4A786B8B-B57E-42DD-8470-FEC002B87E98}">
      <dgm:prSet phldrT="[טקסט]" custT="1"/>
      <dgm:spPr/>
      <dgm:t>
        <a:bodyPr/>
        <a:lstStyle/>
        <a:p>
          <a:pPr algn="r" rtl="1"/>
          <a:r>
            <a:rPr lang="he-IL" sz="32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טכנולוגיות למידה</a:t>
          </a:r>
        </a:p>
      </dgm:t>
    </dgm:pt>
    <dgm:pt modelId="{8BA630EB-5E80-4FE0-9872-204401143287}" type="parTrans" cxnId="{90B9B4F6-541A-4E6D-BD00-B2B1F48DF038}">
      <dgm:prSet/>
      <dgm:spPr/>
      <dgm:t>
        <a:bodyPr/>
        <a:lstStyle/>
        <a:p>
          <a:pPr rtl="1"/>
          <a:endParaRPr lang="he-IL"/>
        </a:p>
      </dgm:t>
    </dgm:pt>
    <dgm:pt modelId="{27D9185F-A0BB-484F-A09B-8CFF42E4C9F5}" type="sibTrans" cxnId="{90B9B4F6-541A-4E6D-BD00-B2B1F48DF038}">
      <dgm:prSet/>
      <dgm:spPr/>
      <dgm:t>
        <a:bodyPr/>
        <a:lstStyle/>
        <a:p>
          <a:pPr rtl="1"/>
          <a:endParaRPr lang="he-IL"/>
        </a:p>
      </dgm:t>
    </dgm:pt>
    <dgm:pt modelId="{87460B01-65B3-4A5F-9378-0DE8F74A8F4E}">
      <dgm:prSet phldrT="[טקסט]" custT="1"/>
      <dgm:spPr/>
      <dgm:t>
        <a:bodyPr/>
        <a:lstStyle/>
        <a:p>
          <a:pPr algn="r" rtl="1"/>
          <a:r>
            <a:rPr lang="he-IL" sz="3200" b="1" cap="all" spc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אפשרות לסיום התואר</a:t>
          </a:r>
          <a:endParaRPr lang="he-IL" sz="3200" b="1" cap="all" spc="0" dirty="0">
            <a:ln/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</a:endParaRPr>
        </a:p>
      </dgm:t>
    </dgm:pt>
    <dgm:pt modelId="{6E63F811-BDD6-459E-9749-4390C03E2A09}" type="parTrans" cxnId="{08DC3167-C2C1-4F36-8CB5-18FCC5646653}">
      <dgm:prSet/>
      <dgm:spPr/>
      <dgm:t>
        <a:bodyPr/>
        <a:lstStyle/>
        <a:p>
          <a:pPr rtl="1"/>
          <a:endParaRPr lang="he-IL"/>
        </a:p>
      </dgm:t>
    </dgm:pt>
    <dgm:pt modelId="{8509291D-3306-4114-81F8-1CEDDB2A94D4}" type="sibTrans" cxnId="{08DC3167-C2C1-4F36-8CB5-18FCC5646653}">
      <dgm:prSet/>
      <dgm:spPr/>
      <dgm:t>
        <a:bodyPr/>
        <a:lstStyle/>
        <a:p>
          <a:pPr rtl="1"/>
          <a:endParaRPr lang="he-IL"/>
        </a:p>
      </dgm:t>
    </dgm:pt>
    <dgm:pt modelId="{8DD41E97-D672-47CA-A1E8-9324958531AB}">
      <dgm:prSet phldrT="[טקסט]" custT="1"/>
      <dgm:spPr/>
      <dgm:t>
        <a:bodyPr/>
        <a:lstStyle/>
        <a:p>
          <a:pPr algn="r" rtl="1"/>
          <a:r>
            <a:rPr lang="he-IL" sz="32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קורסים כתובים וקיימים</a:t>
          </a:r>
        </a:p>
      </dgm:t>
    </dgm:pt>
    <dgm:pt modelId="{ED2B6AAA-C7B8-498C-98B7-17298AB9ED0A}" type="sibTrans" cxnId="{51C49F08-7325-4D79-A298-DB2F9A84C666}">
      <dgm:prSet/>
      <dgm:spPr/>
      <dgm:t>
        <a:bodyPr/>
        <a:lstStyle/>
        <a:p>
          <a:pPr rtl="1"/>
          <a:endParaRPr lang="he-IL"/>
        </a:p>
      </dgm:t>
    </dgm:pt>
    <dgm:pt modelId="{41A4304A-E757-47A3-BC5A-EAB56CAA06A5}" type="parTrans" cxnId="{51C49F08-7325-4D79-A298-DB2F9A84C666}">
      <dgm:prSet/>
      <dgm:spPr/>
      <dgm:t>
        <a:bodyPr/>
        <a:lstStyle/>
        <a:p>
          <a:pPr rtl="1"/>
          <a:endParaRPr lang="he-IL"/>
        </a:p>
      </dgm:t>
    </dgm:pt>
    <dgm:pt modelId="{9E439622-CC9F-4F28-851B-E5519F30A54F}" type="pres">
      <dgm:prSet presAssocID="{28772407-251D-4862-A30A-36462DECAF9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3EBE23E-14C8-4B88-BFBB-27BD9FA5C9FC}" type="pres">
      <dgm:prSet presAssocID="{D18B2CC6-7F10-48ED-9B6A-E11FD45D6911}" presName="circle1" presStyleLbl="node1" presStyleIdx="0" presStyleCnt="4" custScaleY="58266" custLinFactNeighborX="8496" custLinFactNeighborY="13593"/>
      <dgm:spPr/>
    </dgm:pt>
    <dgm:pt modelId="{A4EFF602-29D0-46E5-BB34-1BB54802358E}" type="pres">
      <dgm:prSet presAssocID="{D18B2CC6-7F10-48ED-9B6A-E11FD45D6911}" presName="space" presStyleCnt="0"/>
      <dgm:spPr/>
    </dgm:pt>
    <dgm:pt modelId="{6373E990-7E43-4F4D-B4AF-338D1B2D3802}" type="pres">
      <dgm:prSet presAssocID="{D18B2CC6-7F10-48ED-9B6A-E11FD45D6911}" presName="rect1" presStyleLbl="alignAcc1" presStyleIdx="0" presStyleCnt="4" custScaleY="100000" custLinFactNeighborX="1977"/>
      <dgm:spPr/>
      <dgm:t>
        <a:bodyPr/>
        <a:lstStyle/>
        <a:p>
          <a:pPr rtl="1"/>
          <a:endParaRPr lang="he-IL"/>
        </a:p>
      </dgm:t>
    </dgm:pt>
    <dgm:pt modelId="{86655B00-6C59-46EA-9988-96374D91CCBC}" type="pres">
      <dgm:prSet presAssocID="{8DD41E97-D672-47CA-A1E8-9324958531AB}" presName="vertSpace2" presStyleLbl="node1" presStyleIdx="0" presStyleCnt="4"/>
      <dgm:spPr/>
    </dgm:pt>
    <dgm:pt modelId="{62F398CA-1597-42D6-936A-DF3E97A4AF9D}" type="pres">
      <dgm:prSet presAssocID="{8DD41E97-D672-47CA-A1E8-9324958531AB}" presName="circle2" presStyleLbl="node1" presStyleIdx="1" presStyleCnt="4" custLinFactNeighborX="-4688" custLinFactNeighborY="1255"/>
      <dgm:spPr/>
    </dgm:pt>
    <dgm:pt modelId="{57F0BE6A-8250-463A-BD7E-D2DC825AD408}" type="pres">
      <dgm:prSet presAssocID="{8DD41E97-D672-47CA-A1E8-9324958531AB}" presName="rect2" presStyleLbl="alignAcc1" presStyleIdx="1" presStyleCnt="4"/>
      <dgm:spPr/>
      <dgm:t>
        <a:bodyPr/>
        <a:lstStyle/>
        <a:p>
          <a:pPr rtl="1"/>
          <a:endParaRPr lang="he-IL"/>
        </a:p>
      </dgm:t>
    </dgm:pt>
    <dgm:pt modelId="{CD4CA5C7-A715-4704-A583-72B85DE23384}" type="pres">
      <dgm:prSet presAssocID="{4A786B8B-B57E-42DD-8470-FEC002B87E98}" presName="vertSpace3" presStyleLbl="node1" presStyleIdx="1" presStyleCnt="4"/>
      <dgm:spPr/>
    </dgm:pt>
    <dgm:pt modelId="{8E5E0981-CFDB-479E-B62A-5AC466F7E768}" type="pres">
      <dgm:prSet presAssocID="{4A786B8B-B57E-42DD-8470-FEC002B87E98}" presName="circle3" presStyleLbl="node1" presStyleIdx="2" presStyleCnt="4"/>
      <dgm:spPr/>
    </dgm:pt>
    <dgm:pt modelId="{8533D489-0FC6-4343-98E1-F2A830900C84}" type="pres">
      <dgm:prSet presAssocID="{4A786B8B-B57E-42DD-8470-FEC002B87E98}" presName="rect3" presStyleLbl="alignAcc1" presStyleIdx="2" presStyleCnt="4"/>
      <dgm:spPr/>
      <dgm:t>
        <a:bodyPr/>
        <a:lstStyle/>
        <a:p>
          <a:pPr rtl="1"/>
          <a:endParaRPr lang="he-IL"/>
        </a:p>
      </dgm:t>
    </dgm:pt>
    <dgm:pt modelId="{C9F19947-8413-4DC0-A9F0-3A01835BB380}" type="pres">
      <dgm:prSet presAssocID="{87460B01-65B3-4A5F-9378-0DE8F74A8F4E}" presName="vertSpace4" presStyleLbl="node1" presStyleIdx="2" presStyleCnt="4"/>
      <dgm:spPr/>
    </dgm:pt>
    <dgm:pt modelId="{787BE98A-A13C-4E4E-9D3A-2353871C6D0D}" type="pres">
      <dgm:prSet presAssocID="{87460B01-65B3-4A5F-9378-0DE8F74A8F4E}" presName="circle4" presStyleLbl="node1" presStyleIdx="3" presStyleCnt="4"/>
      <dgm:spPr/>
    </dgm:pt>
    <dgm:pt modelId="{C04A320B-E244-4EE7-A3B3-6CEB57C87E3D}" type="pres">
      <dgm:prSet presAssocID="{87460B01-65B3-4A5F-9378-0DE8F74A8F4E}" presName="rect4" presStyleLbl="alignAcc1" presStyleIdx="3" presStyleCnt="4"/>
      <dgm:spPr/>
      <dgm:t>
        <a:bodyPr/>
        <a:lstStyle/>
        <a:p>
          <a:pPr rtl="1"/>
          <a:endParaRPr lang="he-IL"/>
        </a:p>
      </dgm:t>
    </dgm:pt>
    <dgm:pt modelId="{B7B118B1-BAFB-4CE9-9F0A-EA82047810E4}" type="pres">
      <dgm:prSet presAssocID="{D18B2CC6-7F10-48ED-9B6A-E11FD45D6911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F01F651-B999-45CB-99B7-2D622B03A5F7}" type="pres">
      <dgm:prSet presAssocID="{8DD41E97-D672-47CA-A1E8-9324958531AB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E28319A-C784-4E28-BB3A-27963FCA1A57}" type="pres">
      <dgm:prSet presAssocID="{4A786B8B-B57E-42DD-8470-FEC002B87E98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76B4EDB-25C1-4D5F-BEDB-62DF705385A9}" type="pres">
      <dgm:prSet presAssocID="{87460B01-65B3-4A5F-9378-0DE8F74A8F4E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1CDE56B-7280-4BD0-99CB-FAC32934C6CC}" type="presOf" srcId="{87460B01-65B3-4A5F-9378-0DE8F74A8F4E}" destId="{376B4EDB-25C1-4D5F-BEDB-62DF705385A9}" srcOrd="1" destOrd="0" presId="urn:microsoft.com/office/officeart/2005/8/layout/target3"/>
    <dgm:cxn modelId="{08DC3167-C2C1-4F36-8CB5-18FCC5646653}" srcId="{28772407-251D-4862-A30A-36462DECAF9D}" destId="{87460B01-65B3-4A5F-9378-0DE8F74A8F4E}" srcOrd="3" destOrd="0" parTransId="{6E63F811-BDD6-459E-9749-4390C03E2A09}" sibTransId="{8509291D-3306-4114-81F8-1CEDDB2A94D4}"/>
    <dgm:cxn modelId="{CF5B11D5-2185-41FE-ADB2-AD7CEF997F98}" type="presOf" srcId="{28772407-251D-4862-A30A-36462DECAF9D}" destId="{9E439622-CC9F-4F28-851B-E5519F30A54F}" srcOrd="0" destOrd="0" presId="urn:microsoft.com/office/officeart/2005/8/layout/target3"/>
    <dgm:cxn modelId="{2F138E49-0498-49EA-ABC1-0154EE9613B8}" type="presOf" srcId="{4A786B8B-B57E-42DD-8470-FEC002B87E98}" destId="{8533D489-0FC6-4343-98E1-F2A830900C84}" srcOrd="0" destOrd="0" presId="urn:microsoft.com/office/officeart/2005/8/layout/target3"/>
    <dgm:cxn modelId="{3689772D-DC4F-4C5C-9EF4-7C5A21185675}" srcId="{28772407-251D-4862-A30A-36462DECAF9D}" destId="{D18B2CC6-7F10-48ED-9B6A-E11FD45D6911}" srcOrd="0" destOrd="0" parTransId="{DF193A76-A1FC-4984-9C35-1B4A08BC8D67}" sibTransId="{01DABF72-C3A7-4ECA-A3F2-520699041B4B}"/>
    <dgm:cxn modelId="{AFCA79C6-0723-4481-BDDA-A288393F8514}" type="presOf" srcId="{8DD41E97-D672-47CA-A1E8-9324958531AB}" destId="{57F0BE6A-8250-463A-BD7E-D2DC825AD408}" srcOrd="0" destOrd="0" presId="urn:microsoft.com/office/officeart/2005/8/layout/target3"/>
    <dgm:cxn modelId="{F60EBD97-9545-46CB-84F2-0CA03891F70E}" type="presOf" srcId="{8DD41E97-D672-47CA-A1E8-9324958531AB}" destId="{5F01F651-B999-45CB-99B7-2D622B03A5F7}" srcOrd="1" destOrd="0" presId="urn:microsoft.com/office/officeart/2005/8/layout/target3"/>
    <dgm:cxn modelId="{E11741E8-BD96-4006-8FD1-CBFD5B85A5A0}" type="presOf" srcId="{D18B2CC6-7F10-48ED-9B6A-E11FD45D6911}" destId="{6373E990-7E43-4F4D-B4AF-338D1B2D3802}" srcOrd="0" destOrd="0" presId="urn:microsoft.com/office/officeart/2005/8/layout/target3"/>
    <dgm:cxn modelId="{5B5036F5-2914-4C78-A92A-1FEB1C008C47}" type="presOf" srcId="{87460B01-65B3-4A5F-9378-0DE8F74A8F4E}" destId="{C04A320B-E244-4EE7-A3B3-6CEB57C87E3D}" srcOrd="0" destOrd="0" presId="urn:microsoft.com/office/officeart/2005/8/layout/target3"/>
    <dgm:cxn modelId="{90B9B4F6-541A-4E6D-BD00-B2B1F48DF038}" srcId="{28772407-251D-4862-A30A-36462DECAF9D}" destId="{4A786B8B-B57E-42DD-8470-FEC002B87E98}" srcOrd="2" destOrd="0" parTransId="{8BA630EB-5E80-4FE0-9872-204401143287}" sibTransId="{27D9185F-A0BB-484F-A09B-8CFF42E4C9F5}"/>
    <dgm:cxn modelId="{998E850A-7F90-4478-9495-2AFB9B2A61F9}" type="presOf" srcId="{4A786B8B-B57E-42DD-8470-FEC002B87E98}" destId="{8E28319A-C784-4E28-BB3A-27963FCA1A57}" srcOrd="1" destOrd="0" presId="urn:microsoft.com/office/officeart/2005/8/layout/target3"/>
    <dgm:cxn modelId="{37D22AED-3B46-4CC7-8D4B-E06F659D412B}" type="presOf" srcId="{D18B2CC6-7F10-48ED-9B6A-E11FD45D6911}" destId="{B7B118B1-BAFB-4CE9-9F0A-EA82047810E4}" srcOrd="1" destOrd="0" presId="urn:microsoft.com/office/officeart/2005/8/layout/target3"/>
    <dgm:cxn modelId="{51C49F08-7325-4D79-A298-DB2F9A84C666}" srcId="{28772407-251D-4862-A30A-36462DECAF9D}" destId="{8DD41E97-D672-47CA-A1E8-9324958531AB}" srcOrd="1" destOrd="0" parTransId="{41A4304A-E757-47A3-BC5A-EAB56CAA06A5}" sibTransId="{ED2B6AAA-C7B8-498C-98B7-17298AB9ED0A}"/>
    <dgm:cxn modelId="{CA7053CE-F84E-451D-9CA1-855570CD2E17}" type="presParOf" srcId="{9E439622-CC9F-4F28-851B-E5519F30A54F}" destId="{53EBE23E-14C8-4B88-BFBB-27BD9FA5C9FC}" srcOrd="0" destOrd="0" presId="urn:microsoft.com/office/officeart/2005/8/layout/target3"/>
    <dgm:cxn modelId="{62005DB4-CE24-49EE-90B6-42041A7155E4}" type="presParOf" srcId="{9E439622-CC9F-4F28-851B-E5519F30A54F}" destId="{A4EFF602-29D0-46E5-BB34-1BB54802358E}" srcOrd="1" destOrd="0" presId="urn:microsoft.com/office/officeart/2005/8/layout/target3"/>
    <dgm:cxn modelId="{1AB2182A-CDAD-4B26-B96A-84129B081CE2}" type="presParOf" srcId="{9E439622-CC9F-4F28-851B-E5519F30A54F}" destId="{6373E990-7E43-4F4D-B4AF-338D1B2D3802}" srcOrd="2" destOrd="0" presId="urn:microsoft.com/office/officeart/2005/8/layout/target3"/>
    <dgm:cxn modelId="{2FA8BA69-A222-4717-AB19-0D018F972F07}" type="presParOf" srcId="{9E439622-CC9F-4F28-851B-E5519F30A54F}" destId="{86655B00-6C59-46EA-9988-96374D91CCBC}" srcOrd="3" destOrd="0" presId="urn:microsoft.com/office/officeart/2005/8/layout/target3"/>
    <dgm:cxn modelId="{B52AFCAF-E5D9-4911-9803-8E63375CF1F5}" type="presParOf" srcId="{9E439622-CC9F-4F28-851B-E5519F30A54F}" destId="{62F398CA-1597-42D6-936A-DF3E97A4AF9D}" srcOrd="4" destOrd="0" presId="urn:microsoft.com/office/officeart/2005/8/layout/target3"/>
    <dgm:cxn modelId="{7F40662C-BB30-4ECB-B50E-2B223363EA42}" type="presParOf" srcId="{9E439622-CC9F-4F28-851B-E5519F30A54F}" destId="{57F0BE6A-8250-463A-BD7E-D2DC825AD408}" srcOrd="5" destOrd="0" presId="urn:microsoft.com/office/officeart/2005/8/layout/target3"/>
    <dgm:cxn modelId="{A9A64C8E-AF9B-4E05-897E-05A469053FBA}" type="presParOf" srcId="{9E439622-CC9F-4F28-851B-E5519F30A54F}" destId="{CD4CA5C7-A715-4704-A583-72B85DE23384}" srcOrd="6" destOrd="0" presId="urn:microsoft.com/office/officeart/2005/8/layout/target3"/>
    <dgm:cxn modelId="{5F869332-7D20-4ACB-AEC0-5D9F705122F2}" type="presParOf" srcId="{9E439622-CC9F-4F28-851B-E5519F30A54F}" destId="{8E5E0981-CFDB-479E-B62A-5AC466F7E768}" srcOrd="7" destOrd="0" presId="urn:microsoft.com/office/officeart/2005/8/layout/target3"/>
    <dgm:cxn modelId="{83682A4B-5158-4460-9837-1CF34FA7C8B7}" type="presParOf" srcId="{9E439622-CC9F-4F28-851B-E5519F30A54F}" destId="{8533D489-0FC6-4343-98E1-F2A830900C84}" srcOrd="8" destOrd="0" presId="urn:microsoft.com/office/officeart/2005/8/layout/target3"/>
    <dgm:cxn modelId="{2AFA07C0-09FF-4068-AE1A-CFD99FB85AC8}" type="presParOf" srcId="{9E439622-CC9F-4F28-851B-E5519F30A54F}" destId="{C9F19947-8413-4DC0-A9F0-3A01835BB380}" srcOrd="9" destOrd="0" presId="urn:microsoft.com/office/officeart/2005/8/layout/target3"/>
    <dgm:cxn modelId="{5371AD32-6337-4DDD-BC2B-12C8D9D1298D}" type="presParOf" srcId="{9E439622-CC9F-4F28-851B-E5519F30A54F}" destId="{787BE98A-A13C-4E4E-9D3A-2353871C6D0D}" srcOrd="10" destOrd="0" presId="urn:microsoft.com/office/officeart/2005/8/layout/target3"/>
    <dgm:cxn modelId="{6F6C8FD9-D0C1-456C-815D-4C95436F869A}" type="presParOf" srcId="{9E439622-CC9F-4F28-851B-E5519F30A54F}" destId="{C04A320B-E244-4EE7-A3B3-6CEB57C87E3D}" srcOrd="11" destOrd="0" presId="urn:microsoft.com/office/officeart/2005/8/layout/target3"/>
    <dgm:cxn modelId="{3CFA7D9B-D681-4BAA-852A-4F34CE1CF9D9}" type="presParOf" srcId="{9E439622-CC9F-4F28-851B-E5519F30A54F}" destId="{B7B118B1-BAFB-4CE9-9F0A-EA82047810E4}" srcOrd="12" destOrd="0" presId="urn:microsoft.com/office/officeart/2005/8/layout/target3"/>
    <dgm:cxn modelId="{EF912638-FA60-47C0-B226-2159311F28F6}" type="presParOf" srcId="{9E439622-CC9F-4F28-851B-E5519F30A54F}" destId="{5F01F651-B999-45CB-99B7-2D622B03A5F7}" srcOrd="13" destOrd="0" presId="urn:microsoft.com/office/officeart/2005/8/layout/target3"/>
    <dgm:cxn modelId="{2E77D357-A053-455D-8C7B-61899A225B76}" type="presParOf" srcId="{9E439622-CC9F-4F28-851B-E5519F30A54F}" destId="{8E28319A-C784-4E28-BB3A-27963FCA1A57}" srcOrd="14" destOrd="0" presId="urn:microsoft.com/office/officeart/2005/8/layout/target3"/>
    <dgm:cxn modelId="{317146A7-ADCB-49DC-B6D3-16DDA98538EE}" type="presParOf" srcId="{9E439622-CC9F-4F28-851B-E5519F30A54F}" destId="{376B4EDB-25C1-4D5F-BEDB-62DF705385A9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772407-251D-4862-A30A-36462DECAF9D}" type="doc">
      <dgm:prSet loTypeId="urn:microsoft.com/office/officeart/2005/8/layout/target3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DD41E97-D672-47CA-A1E8-9324958531AB}">
      <dgm:prSet phldrT="[טקסט]" custT="1"/>
      <dgm:spPr/>
      <dgm:t>
        <a:bodyPr/>
        <a:lstStyle/>
        <a:p>
          <a:pPr algn="r" rtl="1"/>
          <a:r>
            <a:rPr lang="he-IL" sz="28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המשך לימודים במהלך השר</a:t>
          </a:r>
          <a:r>
            <a:rPr lang="he-IL" sz="32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ות</a:t>
          </a:r>
        </a:p>
      </dgm:t>
    </dgm:pt>
    <dgm:pt modelId="{41A4304A-E757-47A3-BC5A-EAB56CAA06A5}" type="parTrans" cxnId="{51C49F08-7325-4D79-A298-DB2F9A84C666}">
      <dgm:prSet/>
      <dgm:spPr/>
      <dgm:t>
        <a:bodyPr/>
        <a:lstStyle/>
        <a:p>
          <a:pPr rtl="1"/>
          <a:endParaRPr lang="he-IL"/>
        </a:p>
      </dgm:t>
    </dgm:pt>
    <dgm:pt modelId="{ED2B6AAA-C7B8-498C-98B7-17298AB9ED0A}" type="sibTrans" cxnId="{51C49F08-7325-4D79-A298-DB2F9A84C666}">
      <dgm:prSet/>
      <dgm:spPr/>
      <dgm:t>
        <a:bodyPr/>
        <a:lstStyle/>
        <a:p>
          <a:pPr rtl="1"/>
          <a:endParaRPr lang="he-IL"/>
        </a:p>
      </dgm:t>
    </dgm:pt>
    <dgm:pt modelId="{D18B2CC6-7F10-48ED-9B6A-E11FD45D6911}">
      <dgm:prSet custT="1"/>
      <dgm:spPr/>
      <dgm:t>
        <a:bodyPr/>
        <a:lstStyle/>
        <a:p>
          <a:pPr algn="r" rtl="1"/>
          <a:r>
            <a:rPr lang="he-IL" sz="2800" b="1" cap="all" spc="0" dirty="0">
              <a:ln/>
              <a:effectLst>
                <a:reflection blurRad="10000" stA="55000" endPos="48000" dist="500" dir="5400000" sy="-100000" algn="bl" rotWithShape="0"/>
              </a:effectLst>
            </a:rPr>
            <a:t>דחיית שרות צבאי</a:t>
          </a:r>
        </a:p>
      </dgm:t>
    </dgm:pt>
    <dgm:pt modelId="{DF193A76-A1FC-4984-9C35-1B4A08BC8D67}" type="parTrans" cxnId="{3689772D-DC4F-4C5C-9EF4-7C5A21185675}">
      <dgm:prSet/>
      <dgm:spPr/>
      <dgm:t>
        <a:bodyPr/>
        <a:lstStyle/>
        <a:p>
          <a:pPr rtl="1"/>
          <a:endParaRPr lang="he-IL"/>
        </a:p>
      </dgm:t>
    </dgm:pt>
    <dgm:pt modelId="{01DABF72-C3A7-4ECA-A3F2-520699041B4B}" type="sibTrans" cxnId="{3689772D-DC4F-4C5C-9EF4-7C5A21185675}">
      <dgm:prSet/>
      <dgm:spPr/>
      <dgm:t>
        <a:bodyPr/>
        <a:lstStyle/>
        <a:p>
          <a:pPr rtl="1"/>
          <a:endParaRPr lang="he-IL"/>
        </a:p>
      </dgm:t>
    </dgm:pt>
    <dgm:pt modelId="{FA693C2B-34B2-41C1-92BC-4AE97268968C}">
      <dgm:prSet phldrT="[טקסט]" custT="1"/>
      <dgm:spPr/>
      <dgm:t>
        <a:bodyPr/>
        <a:lstStyle/>
        <a:p>
          <a:pPr algn="r" rtl="1"/>
          <a:r>
            <a:rPr lang="he-IL" sz="28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עתודה אקדמית</a:t>
          </a:r>
        </a:p>
      </dgm:t>
    </dgm:pt>
    <dgm:pt modelId="{02B26FD3-25E8-470A-AB8C-E87416128A98}" type="parTrans" cxnId="{08BA33A3-DF88-44F3-9C67-E272E51ED6D6}">
      <dgm:prSet/>
      <dgm:spPr/>
      <dgm:t>
        <a:bodyPr/>
        <a:lstStyle/>
        <a:p>
          <a:pPr rtl="1"/>
          <a:endParaRPr lang="he-IL"/>
        </a:p>
      </dgm:t>
    </dgm:pt>
    <dgm:pt modelId="{512D0467-43FB-4ED5-9FBE-2F99AB87F9FC}" type="sibTrans" cxnId="{08BA33A3-DF88-44F3-9C67-E272E51ED6D6}">
      <dgm:prSet/>
      <dgm:spPr/>
      <dgm:t>
        <a:bodyPr/>
        <a:lstStyle/>
        <a:p>
          <a:pPr rtl="1"/>
          <a:endParaRPr lang="he-IL"/>
        </a:p>
      </dgm:t>
    </dgm:pt>
    <dgm:pt modelId="{4A786B8B-B57E-42DD-8470-FEC002B87E98}">
      <dgm:prSet phldrT="[טקסט]" custT="1"/>
      <dgm:spPr/>
      <dgm:t>
        <a:bodyPr/>
        <a:lstStyle/>
        <a:p>
          <a:pPr algn="r" rtl="1"/>
          <a:r>
            <a:rPr lang="he-IL" sz="28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אוניברסיטה אחרת ואפיקי-מעבר</a:t>
          </a:r>
        </a:p>
      </dgm:t>
    </dgm:pt>
    <dgm:pt modelId="{8BA630EB-5E80-4FE0-9872-204401143287}" type="parTrans" cxnId="{90B9B4F6-541A-4E6D-BD00-B2B1F48DF038}">
      <dgm:prSet/>
      <dgm:spPr/>
      <dgm:t>
        <a:bodyPr/>
        <a:lstStyle/>
        <a:p>
          <a:pPr rtl="1"/>
          <a:endParaRPr lang="he-IL"/>
        </a:p>
      </dgm:t>
    </dgm:pt>
    <dgm:pt modelId="{27D9185F-A0BB-484F-A09B-8CFF42E4C9F5}" type="sibTrans" cxnId="{90B9B4F6-541A-4E6D-BD00-B2B1F48DF038}">
      <dgm:prSet/>
      <dgm:spPr/>
      <dgm:t>
        <a:bodyPr/>
        <a:lstStyle/>
        <a:p>
          <a:pPr rtl="1"/>
          <a:endParaRPr lang="he-IL"/>
        </a:p>
      </dgm:t>
    </dgm:pt>
    <dgm:pt modelId="{87460B01-65B3-4A5F-9378-0DE8F74A8F4E}">
      <dgm:prSet phldrT="[טקסט]" custT="1"/>
      <dgm:spPr/>
      <dgm:t>
        <a:bodyPr/>
        <a:lstStyle/>
        <a:p>
          <a:pPr algn="r" rtl="1"/>
          <a:r>
            <a:rPr lang="he-IL" sz="28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המשך לימודים לאחר סיום השרות</a:t>
          </a:r>
        </a:p>
      </dgm:t>
    </dgm:pt>
    <dgm:pt modelId="{6E63F811-BDD6-459E-9749-4390C03E2A09}" type="parTrans" cxnId="{08DC3167-C2C1-4F36-8CB5-18FCC5646653}">
      <dgm:prSet/>
      <dgm:spPr/>
      <dgm:t>
        <a:bodyPr/>
        <a:lstStyle/>
        <a:p>
          <a:pPr rtl="1"/>
          <a:endParaRPr lang="he-IL"/>
        </a:p>
      </dgm:t>
    </dgm:pt>
    <dgm:pt modelId="{8509291D-3306-4114-81F8-1CEDDB2A94D4}" type="sibTrans" cxnId="{08DC3167-C2C1-4F36-8CB5-18FCC5646653}">
      <dgm:prSet/>
      <dgm:spPr/>
      <dgm:t>
        <a:bodyPr/>
        <a:lstStyle/>
        <a:p>
          <a:pPr rtl="1"/>
          <a:endParaRPr lang="he-IL"/>
        </a:p>
      </dgm:t>
    </dgm:pt>
    <dgm:pt modelId="{9E439622-CC9F-4F28-851B-E5519F30A54F}" type="pres">
      <dgm:prSet presAssocID="{28772407-251D-4862-A30A-36462DECAF9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3EBE23E-14C8-4B88-BFBB-27BD9FA5C9FC}" type="pres">
      <dgm:prSet presAssocID="{D18B2CC6-7F10-48ED-9B6A-E11FD45D6911}" presName="circle1" presStyleLbl="node1" presStyleIdx="0" presStyleCnt="5"/>
      <dgm:spPr/>
    </dgm:pt>
    <dgm:pt modelId="{A4EFF602-29D0-46E5-BB34-1BB54802358E}" type="pres">
      <dgm:prSet presAssocID="{D18B2CC6-7F10-48ED-9B6A-E11FD45D6911}" presName="space" presStyleCnt="0"/>
      <dgm:spPr/>
    </dgm:pt>
    <dgm:pt modelId="{6373E990-7E43-4F4D-B4AF-338D1B2D3802}" type="pres">
      <dgm:prSet presAssocID="{D18B2CC6-7F10-48ED-9B6A-E11FD45D6911}" presName="rect1" presStyleLbl="alignAcc1" presStyleIdx="0" presStyleCnt="5" custScaleX="102683" custScaleY="100000" custLinFactNeighborX="-515"/>
      <dgm:spPr/>
      <dgm:t>
        <a:bodyPr/>
        <a:lstStyle/>
        <a:p>
          <a:pPr rtl="1"/>
          <a:endParaRPr lang="he-IL"/>
        </a:p>
      </dgm:t>
    </dgm:pt>
    <dgm:pt modelId="{86655B00-6C59-46EA-9988-96374D91CCBC}" type="pres">
      <dgm:prSet presAssocID="{8DD41E97-D672-47CA-A1E8-9324958531AB}" presName="vertSpace2" presStyleLbl="node1" presStyleIdx="0" presStyleCnt="5"/>
      <dgm:spPr/>
    </dgm:pt>
    <dgm:pt modelId="{62F398CA-1597-42D6-936A-DF3E97A4AF9D}" type="pres">
      <dgm:prSet presAssocID="{8DD41E97-D672-47CA-A1E8-9324958531AB}" presName="circle2" presStyleLbl="node1" presStyleIdx="1" presStyleCnt="5" custLinFactNeighborX="-12739" custLinFactNeighborY="2011"/>
      <dgm:spPr/>
    </dgm:pt>
    <dgm:pt modelId="{57F0BE6A-8250-463A-BD7E-D2DC825AD408}" type="pres">
      <dgm:prSet presAssocID="{8DD41E97-D672-47CA-A1E8-9324958531AB}" presName="rect2" presStyleLbl="alignAcc1" presStyleIdx="1" presStyleCnt="5" custScaleX="103206" custScaleY="102927" custLinFactNeighborX="692" custLinFactNeighborY="1900"/>
      <dgm:spPr/>
      <dgm:t>
        <a:bodyPr/>
        <a:lstStyle/>
        <a:p>
          <a:pPr rtl="1"/>
          <a:endParaRPr lang="he-IL"/>
        </a:p>
      </dgm:t>
    </dgm:pt>
    <dgm:pt modelId="{69CB896A-DD39-41F6-A25D-1EE74EA3080A}" type="pres">
      <dgm:prSet presAssocID="{FA693C2B-34B2-41C1-92BC-4AE97268968C}" presName="vertSpace3" presStyleLbl="node1" presStyleIdx="1" presStyleCnt="5"/>
      <dgm:spPr/>
    </dgm:pt>
    <dgm:pt modelId="{8FBF9470-0E81-4BFA-AC2A-B61C2F5E1069}" type="pres">
      <dgm:prSet presAssocID="{FA693C2B-34B2-41C1-92BC-4AE97268968C}" presName="circle3" presStyleLbl="node1" presStyleIdx="2" presStyleCnt="5"/>
      <dgm:spPr/>
    </dgm:pt>
    <dgm:pt modelId="{68DDB3DD-CD60-49C8-BA65-C38E40F12318}" type="pres">
      <dgm:prSet presAssocID="{FA693C2B-34B2-41C1-92BC-4AE97268968C}" presName="rect3" presStyleLbl="alignAcc1" presStyleIdx="2" presStyleCnt="5" custScaleX="103713" custScaleY="97799"/>
      <dgm:spPr/>
      <dgm:t>
        <a:bodyPr/>
        <a:lstStyle/>
        <a:p>
          <a:pPr rtl="1"/>
          <a:endParaRPr lang="he-IL"/>
        </a:p>
      </dgm:t>
    </dgm:pt>
    <dgm:pt modelId="{6B39E6C9-FA68-4962-99A8-C3C342DBE218}" type="pres">
      <dgm:prSet presAssocID="{4A786B8B-B57E-42DD-8470-FEC002B87E98}" presName="vertSpace4" presStyleLbl="node1" presStyleIdx="2" presStyleCnt="5"/>
      <dgm:spPr/>
    </dgm:pt>
    <dgm:pt modelId="{1EA1CF41-BF19-40E7-8736-7ACEEFABBEB3}" type="pres">
      <dgm:prSet presAssocID="{4A786B8B-B57E-42DD-8470-FEC002B87E98}" presName="circle4" presStyleLbl="node1" presStyleIdx="3" presStyleCnt="5"/>
      <dgm:spPr/>
    </dgm:pt>
    <dgm:pt modelId="{FA6BE3CF-07A2-43FA-89FC-E636FEBB4602}" type="pres">
      <dgm:prSet presAssocID="{4A786B8B-B57E-42DD-8470-FEC002B87E98}" presName="rect4" presStyleLbl="alignAcc1" presStyleIdx="3" presStyleCnt="5" custScaleX="103713" custScaleY="103843"/>
      <dgm:spPr/>
      <dgm:t>
        <a:bodyPr/>
        <a:lstStyle/>
        <a:p>
          <a:pPr rtl="1"/>
          <a:endParaRPr lang="he-IL"/>
        </a:p>
      </dgm:t>
    </dgm:pt>
    <dgm:pt modelId="{3F9C7D32-70D9-4473-8197-A4327C3A2634}" type="pres">
      <dgm:prSet presAssocID="{87460B01-65B3-4A5F-9378-0DE8F74A8F4E}" presName="vertSpace5" presStyleLbl="node1" presStyleIdx="3" presStyleCnt="5"/>
      <dgm:spPr/>
    </dgm:pt>
    <dgm:pt modelId="{41B4FBE5-86B1-4073-A978-6825CFE3E2E3}" type="pres">
      <dgm:prSet presAssocID="{87460B01-65B3-4A5F-9378-0DE8F74A8F4E}" presName="circle5" presStyleLbl="node1" presStyleIdx="4" presStyleCnt="5"/>
      <dgm:spPr/>
    </dgm:pt>
    <dgm:pt modelId="{B0A7E2AD-F441-496E-8AAD-F0833515D43D}" type="pres">
      <dgm:prSet presAssocID="{87460B01-65B3-4A5F-9378-0DE8F74A8F4E}" presName="rect5" presStyleLbl="alignAcc1" presStyleIdx="4" presStyleCnt="5" custScaleX="104052" custScaleY="80455"/>
      <dgm:spPr/>
      <dgm:t>
        <a:bodyPr/>
        <a:lstStyle/>
        <a:p>
          <a:pPr rtl="1"/>
          <a:endParaRPr lang="he-IL"/>
        </a:p>
      </dgm:t>
    </dgm:pt>
    <dgm:pt modelId="{B7B118B1-BAFB-4CE9-9F0A-EA82047810E4}" type="pres">
      <dgm:prSet presAssocID="{D18B2CC6-7F10-48ED-9B6A-E11FD45D6911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F01F651-B999-45CB-99B7-2D622B03A5F7}" type="pres">
      <dgm:prSet presAssocID="{8DD41E97-D672-47CA-A1E8-9324958531AB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F9B058B-31D8-4911-BBD0-DEB1FE649566}" type="pres">
      <dgm:prSet presAssocID="{FA693C2B-34B2-41C1-92BC-4AE97268968C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B85C9DD-73B3-4CD2-84AB-13638F709D88}" type="pres">
      <dgm:prSet presAssocID="{4A786B8B-B57E-42DD-8470-FEC002B87E98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A1041B0-0766-49C6-8FE7-06EE2DDDF9B3}" type="pres">
      <dgm:prSet presAssocID="{87460B01-65B3-4A5F-9378-0DE8F74A8F4E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14B4A15-489E-40C5-9FC6-8B4DFBAE1F55}" type="presOf" srcId="{4A786B8B-B57E-42DD-8470-FEC002B87E98}" destId="{FA6BE3CF-07A2-43FA-89FC-E636FEBB4602}" srcOrd="0" destOrd="0" presId="urn:microsoft.com/office/officeart/2005/8/layout/target3"/>
    <dgm:cxn modelId="{D2FFFD5D-6038-421F-B523-85C890DB9A66}" type="presOf" srcId="{8DD41E97-D672-47CA-A1E8-9324958531AB}" destId="{57F0BE6A-8250-463A-BD7E-D2DC825AD408}" srcOrd="0" destOrd="0" presId="urn:microsoft.com/office/officeart/2005/8/layout/target3"/>
    <dgm:cxn modelId="{08DC3167-C2C1-4F36-8CB5-18FCC5646653}" srcId="{28772407-251D-4862-A30A-36462DECAF9D}" destId="{87460B01-65B3-4A5F-9378-0DE8F74A8F4E}" srcOrd="4" destOrd="0" parTransId="{6E63F811-BDD6-459E-9749-4390C03E2A09}" sibTransId="{8509291D-3306-4114-81F8-1CEDDB2A94D4}"/>
    <dgm:cxn modelId="{3689772D-DC4F-4C5C-9EF4-7C5A21185675}" srcId="{28772407-251D-4862-A30A-36462DECAF9D}" destId="{D18B2CC6-7F10-48ED-9B6A-E11FD45D6911}" srcOrd="0" destOrd="0" parTransId="{DF193A76-A1FC-4984-9C35-1B4A08BC8D67}" sibTransId="{01DABF72-C3A7-4ECA-A3F2-520699041B4B}"/>
    <dgm:cxn modelId="{08BA33A3-DF88-44F3-9C67-E272E51ED6D6}" srcId="{28772407-251D-4862-A30A-36462DECAF9D}" destId="{FA693C2B-34B2-41C1-92BC-4AE97268968C}" srcOrd="2" destOrd="0" parTransId="{02B26FD3-25E8-470A-AB8C-E87416128A98}" sibTransId="{512D0467-43FB-4ED5-9FBE-2F99AB87F9FC}"/>
    <dgm:cxn modelId="{DCDEFE13-79A2-494A-B000-CEEA791875D1}" type="presOf" srcId="{4A786B8B-B57E-42DD-8470-FEC002B87E98}" destId="{6B85C9DD-73B3-4CD2-84AB-13638F709D88}" srcOrd="1" destOrd="0" presId="urn:microsoft.com/office/officeart/2005/8/layout/target3"/>
    <dgm:cxn modelId="{8214DD87-ECB1-49FE-BDD3-0E62759D2EB7}" type="presOf" srcId="{D18B2CC6-7F10-48ED-9B6A-E11FD45D6911}" destId="{6373E990-7E43-4F4D-B4AF-338D1B2D3802}" srcOrd="0" destOrd="0" presId="urn:microsoft.com/office/officeart/2005/8/layout/target3"/>
    <dgm:cxn modelId="{D5966CBC-AE91-46FE-A8DF-20A7972F1A03}" type="presOf" srcId="{FA693C2B-34B2-41C1-92BC-4AE97268968C}" destId="{68DDB3DD-CD60-49C8-BA65-C38E40F12318}" srcOrd="0" destOrd="0" presId="urn:microsoft.com/office/officeart/2005/8/layout/target3"/>
    <dgm:cxn modelId="{D0608979-8D7D-4016-B36F-086EE3EA5163}" type="presOf" srcId="{FA693C2B-34B2-41C1-92BC-4AE97268968C}" destId="{3F9B058B-31D8-4911-BBD0-DEB1FE649566}" srcOrd="1" destOrd="0" presId="urn:microsoft.com/office/officeart/2005/8/layout/target3"/>
    <dgm:cxn modelId="{CFA6C04A-BE19-43F8-85A1-C889DB938547}" type="presOf" srcId="{87460B01-65B3-4A5F-9378-0DE8F74A8F4E}" destId="{B0A7E2AD-F441-496E-8AAD-F0833515D43D}" srcOrd="0" destOrd="0" presId="urn:microsoft.com/office/officeart/2005/8/layout/target3"/>
    <dgm:cxn modelId="{C49E6764-9434-4721-A4FF-346CBA573A4F}" type="presOf" srcId="{87460B01-65B3-4A5F-9378-0DE8F74A8F4E}" destId="{0A1041B0-0766-49C6-8FE7-06EE2DDDF9B3}" srcOrd="1" destOrd="0" presId="urn:microsoft.com/office/officeart/2005/8/layout/target3"/>
    <dgm:cxn modelId="{90B9B4F6-541A-4E6D-BD00-B2B1F48DF038}" srcId="{28772407-251D-4862-A30A-36462DECAF9D}" destId="{4A786B8B-B57E-42DD-8470-FEC002B87E98}" srcOrd="3" destOrd="0" parTransId="{8BA630EB-5E80-4FE0-9872-204401143287}" sibTransId="{27D9185F-A0BB-484F-A09B-8CFF42E4C9F5}"/>
    <dgm:cxn modelId="{CF9262BB-2858-493F-AD83-A47EB4EC2728}" type="presOf" srcId="{8DD41E97-D672-47CA-A1E8-9324958531AB}" destId="{5F01F651-B999-45CB-99B7-2D622B03A5F7}" srcOrd="1" destOrd="0" presId="urn:microsoft.com/office/officeart/2005/8/layout/target3"/>
    <dgm:cxn modelId="{89C5FDA6-0681-4A73-A1DA-312F5EC7FEE2}" type="presOf" srcId="{28772407-251D-4862-A30A-36462DECAF9D}" destId="{9E439622-CC9F-4F28-851B-E5519F30A54F}" srcOrd="0" destOrd="0" presId="urn:microsoft.com/office/officeart/2005/8/layout/target3"/>
    <dgm:cxn modelId="{51C49F08-7325-4D79-A298-DB2F9A84C666}" srcId="{28772407-251D-4862-A30A-36462DECAF9D}" destId="{8DD41E97-D672-47CA-A1E8-9324958531AB}" srcOrd="1" destOrd="0" parTransId="{41A4304A-E757-47A3-BC5A-EAB56CAA06A5}" sibTransId="{ED2B6AAA-C7B8-498C-98B7-17298AB9ED0A}"/>
    <dgm:cxn modelId="{4834337D-C929-426A-ACF5-9FA1DF73441A}" type="presOf" srcId="{D18B2CC6-7F10-48ED-9B6A-E11FD45D6911}" destId="{B7B118B1-BAFB-4CE9-9F0A-EA82047810E4}" srcOrd="1" destOrd="0" presId="urn:microsoft.com/office/officeart/2005/8/layout/target3"/>
    <dgm:cxn modelId="{132CD798-0EC8-42BA-97AD-DD023FF03CA1}" type="presParOf" srcId="{9E439622-CC9F-4F28-851B-E5519F30A54F}" destId="{53EBE23E-14C8-4B88-BFBB-27BD9FA5C9FC}" srcOrd="0" destOrd="0" presId="urn:microsoft.com/office/officeart/2005/8/layout/target3"/>
    <dgm:cxn modelId="{A9948F54-A882-49B4-8BCD-DA729FD0A8F4}" type="presParOf" srcId="{9E439622-CC9F-4F28-851B-E5519F30A54F}" destId="{A4EFF602-29D0-46E5-BB34-1BB54802358E}" srcOrd="1" destOrd="0" presId="urn:microsoft.com/office/officeart/2005/8/layout/target3"/>
    <dgm:cxn modelId="{C9B94DCE-22B9-407E-BC87-3F262E966936}" type="presParOf" srcId="{9E439622-CC9F-4F28-851B-E5519F30A54F}" destId="{6373E990-7E43-4F4D-B4AF-338D1B2D3802}" srcOrd="2" destOrd="0" presId="urn:microsoft.com/office/officeart/2005/8/layout/target3"/>
    <dgm:cxn modelId="{7914986E-7624-40ED-BF88-FBBE59A83EEA}" type="presParOf" srcId="{9E439622-CC9F-4F28-851B-E5519F30A54F}" destId="{86655B00-6C59-46EA-9988-96374D91CCBC}" srcOrd="3" destOrd="0" presId="urn:microsoft.com/office/officeart/2005/8/layout/target3"/>
    <dgm:cxn modelId="{75A4AD0A-988B-4C33-9E81-87AFD9F3840A}" type="presParOf" srcId="{9E439622-CC9F-4F28-851B-E5519F30A54F}" destId="{62F398CA-1597-42D6-936A-DF3E97A4AF9D}" srcOrd="4" destOrd="0" presId="urn:microsoft.com/office/officeart/2005/8/layout/target3"/>
    <dgm:cxn modelId="{780AE287-4F7C-4DBB-9EC8-2902EAE6DAD7}" type="presParOf" srcId="{9E439622-CC9F-4F28-851B-E5519F30A54F}" destId="{57F0BE6A-8250-463A-BD7E-D2DC825AD408}" srcOrd="5" destOrd="0" presId="urn:microsoft.com/office/officeart/2005/8/layout/target3"/>
    <dgm:cxn modelId="{D9AD2422-8CDD-4446-A3B4-4DF2025522B1}" type="presParOf" srcId="{9E439622-CC9F-4F28-851B-E5519F30A54F}" destId="{69CB896A-DD39-41F6-A25D-1EE74EA3080A}" srcOrd="6" destOrd="0" presId="urn:microsoft.com/office/officeart/2005/8/layout/target3"/>
    <dgm:cxn modelId="{A1A03BDF-AE52-4BF9-95D1-3D718C49D7F4}" type="presParOf" srcId="{9E439622-CC9F-4F28-851B-E5519F30A54F}" destId="{8FBF9470-0E81-4BFA-AC2A-B61C2F5E1069}" srcOrd="7" destOrd="0" presId="urn:microsoft.com/office/officeart/2005/8/layout/target3"/>
    <dgm:cxn modelId="{7D7BF73A-BC30-41F9-8D0B-9A7DAED82C00}" type="presParOf" srcId="{9E439622-CC9F-4F28-851B-E5519F30A54F}" destId="{68DDB3DD-CD60-49C8-BA65-C38E40F12318}" srcOrd="8" destOrd="0" presId="urn:microsoft.com/office/officeart/2005/8/layout/target3"/>
    <dgm:cxn modelId="{2B76E275-8CD9-4E2C-AE40-991C115A6C82}" type="presParOf" srcId="{9E439622-CC9F-4F28-851B-E5519F30A54F}" destId="{6B39E6C9-FA68-4962-99A8-C3C342DBE218}" srcOrd="9" destOrd="0" presId="urn:microsoft.com/office/officeart/2005/8/layout/target3"/>
    <dgm:cxn modelId="{097BA78D-79F5-41AA-852A-526C4E3F6BCA}" type="presParOf" srcId="{9E439622-CC9F-4F28-851B-E5519F30A54F}" destId="{1EA1CF41-BF19-40E7-8736-7ACEEFABBEB3}" srcOrd="10" destOrd="0" presId="urn:microsoft.com/office/officeart/2005/8/layout/target3"/>
    <dgm:cxn modelId="{A42098FA-71B5-461B-94FE-61246FB6250D}" type="presParOf" srcId="{9E439622-CC9F-4F28-851B-E5519F30A54F}" destId="{FA6BE3CF-07A2-43FA-89FC-E636FEBB4602}" srcOrd="11" destOrd="0" presId="urn:microsoft.com/office/officeart/2005/8/layout/target3"/>
    <dgm:cxn modelId="{E8BCBFA9-A035-4D37-AED7-E6A2578F1150}" type="presParOf" srcId="{9E439622-CC9F-4F28-851B-E5519F30A54F}" destId="{3F9C7D32-70D9-4473-8197-A4327C3A2634}" srcOrd="12" destOrd="0" presId="urn:microsoft.com/office/officeart/2005/8/layout/target3"/>
    <dgm:cxn modelId="{DC14EA99-B6E1-49FA-8BB7-509CB513D124}" type="presParOf" srcId="{9E439622-CC9F-4F28-851B-E5519F30A54F}" destId="{41B4FBE5-86B1-4073-A978-6825CFE3E2E3}" srcOrd="13" destOrd="0" presId="urn:microsoft.com/office/officeart/2005/8/layout/target3"/>
    <dgm:cxn modelId="{AE5A3FBD-7F30-4CEC-B73B-87EC0F3DF1ED}" type="presParOf" srcId="{9E439622-CC9F-4F28-851B-E5519F30A54F}" destId="{B0A7E2AD-F441-496E-8AAD-F0833515D43D}" srcOrd="14" destOrd="0" presId="urn:microsoft.com/office/officeart/2005/8/layout/target3"/>
    <dgm:cxn modelId="{9EAA76DD-29E1-4100-AB16-DA06AC300639}" type="presParOf" srcId="{9E439622-CC9F-4F28-851B-E5519F30A54F}" destId="{B7B118B1-BAFB-4CE9-9F0A-EA82047810E4}" srcOrd="15" destOrd="0" presId="urn:microsoft.com/office/officeart/2005/8/layout/target3"/>
    <dgm:cxn modelId="{C456C5BC-BA04-44A9-893F-726E3194CD84}" type="presParOf" srcId="{9E439622-CC9F-4F28-851B-E5519F30A54F}" destId="{5F01F651-B999-45CB-99B7-2D622B03A5F7}" srcOrd="16" destOrd="0" presId="urn:microsoft.com/office/officeart/2005/8/layout/target3"/>
    <dgm:cxn modelId="{1C92CC9B-5982-4764-8BB9-93CB8A85408A}" type="presParOf" srcId="{9E439622-CC9F-4F28-851B-E5519F30A54F}" destId="{3F9B058B-31D8-4911-BBD0-DEB1FE649566}" srcOrd="17" destOrd="0" presId="urn:microsoft.com/office/officeart/2005/8/layout/target3"/>
    <dgm:cxn modelId="{418F4E29-8AD6-49C4-AF6F-5F5339ABDB0E}" type="presParOf" srcId="{9E439622-CC9F-4F28-851B-E5519F30A54F}" destId="{6B85C9DD-73B3-4CD2-84AB-13638F709D88}" srcOrd="18" destOrd="0" presId="urn:microsoft.com/office/officeart/2005/8/layout/target3"/>
    <dgm:cxn modelId="{31D919AB-A9D0-466E-BDFA-5C280157ED2A}" type="presParOf" srcId="{9E439622-CC9F-4F28-851B-E5519F30A54F}" destId="{0A1041B0-0766-49C6-8FE7-06EE2DDDF9B3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257EE-30E4-448B-9572-B96D8FAD4D54}">
      <dsp:nvSpPr>
        <dsp:cNvPr id="0" name=""/>
        <dsp:cNvSpPr/>
      </dsp:nvSpPr>
      <dsp:spPr>
        <a:xfrm>
          <a:off x="0" y="0"/>
          <a:ext cx="3840480" cy="76809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/>
        </a:scene3d>
        <a:sp3d contourW="1000" prstMaterial="matte">
          <a:bevelT w="95250" h="101600"/>
          <a:contourClr>
            <a:schemeClr val="accent2">
              <a:shade val="8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/>
            <a:t>אקדמיה בתיכון</a:t>
          </a:r>
        </a:p>
      </dsp:txBody>
      <dsp:txXfrm>
        <a:off x="0" y="0"/>
        <a:ext cx="3840480" cy="768096"/>
      </dsp:txXfrm>
    </dsp:sp>
    <dsp:sp modelId="{D9A9CE99-BDD2-420B-81E7-E25BFD9DA282}">
      <dsp:nvSpPr>
        <dsp:cNvPr id="0" name=""/>
        <dsp:cNvSpPr/>
      </dsp:nvSpPr>
      <dsp:spPr>
        <a:xfrm>
          <a:off x="1875" y="768096"/>
          <a:ext cx="1278909" cy="16130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/>
        </a:scene3d>
        <a:sp3d contourW="1000" prstMaterial="matte">
          <a:bevelT w="95250" h="101600"/>
          <a:contourClr>
            <a:schemeClr val="l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 dirty="0">
              <a:solidFill>
                <a:schemeClr val="bg2">
                  <a:lumMod val="25000"/>
                </a:schemeClr>
              </a:solidFill>
            </a:rPr>
            <a:t>האוניברסיטה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 dirty="0">
              <a:solidFill>
                <a:schemeClr val="bg2">
                  <a:lumMod val="25000"/>
                </a:schemeClr>
              </a:solidFill>
            </a:rPr>
            <a:t> הפתוחה</a:t>
          </a:r>
        </a:p>
      </dsp:txBody>
      <dsp:txXfrm>
        <a:off x="1875" y="768096"/>
        <a:ext cx="1278909" cy="1613001"/>
      </dsp:txXfrm>
    </dsp:sp>
    <dsp:sp modelId="{CA21B96E-721E-4671-8320-66A19044899E}">
      <dsp:nvSpPr>
        <dsp:cNvPr id="0" name=""/>
        <dsp:cNvSpPr/>
      </dsp:nvSpPr>
      <dsp:spPr>
        <a:xfrm>
          <a:off x="1280785" y="768096"/>
          <a:ext cx="1278909" cy="1613001"/>
        </a:xfrm>
        <a:prstGeom prst="rect">
          <a:avLst/>
        </a:prstGeom>
        <a:noFill/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l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kern="1200" dirty="0"/>
        </a:p>
      </dsp:txBody>
      <dsp:txXfrm>
        <a:off x="1280785" y="768096"/>
        <a:ext cx="1278909" cy="1613001"/>
      </dsp:txXfrm>
    </dsp:sp>
    <dsp:sp modelId="{E783BC16-DA60-42B4-8A0D-52125F815F22}">
      <dsp:nvSpPr>
        <dsp:cNvPr id="0" name=""/>
        <dsp:cNvSpPr/>
      </dsp:nvSpPr>
      <dsp:spPr>
        <a:xfrm>
          <a:off x="2561570" y="792081"/>
          <a:ext cx="1278909" cy="16130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/>
        </a:scene3d>
        <a:sp3d contourW="1000" prstMaterial="matte">
          <a:bevelT w="95250" h="101600"/>
          <a:contourClr>
            <a:schemeClr val="l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 dirty="0">
              <a:solidFill>
                <a:schemeClr val="bg2">
                  <a:lumMod val="25000"/>
                </a:schemeClr>
              </a:solidFill>
            </a:rPr>
            <a:t>משרד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 dirty="0">
              <a:solidFill>
                <a:schemeClr val="bg2">
                  <a:lumMod val="25000"/>
                </a:schemeClr>
              </a:solidFill>
            </a:rPr>
            <a:t> החינוך</a:t>
          </a:r>
        </a:p>
      </dsp:txBody>
      <dsp:txXfrm>
        <a:off x="2561570" y="792081"/>
        <a:ext cx="1278909" cy="1613001"/>
      </dsp:txXfrm>
    </dsp:sp>
    <dsp:sp modelId="{07C10C57-988C-4913-86FC-722EB295C6A3}">
      <dsp:nvSpPr>
        <dsp:cNvPr id="0" name=""/>
        <dsp:cNvSpPr/>
      </dsp:nvSpPr>
      <dsp:spPr>
        <a:xfrm>
          <a:off x="0" y="2381097"/>
          <a:ext cx="3840480" cy="179222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2">
              <a:shade val="80000"/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9187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96" tIns="0" rIns="19896" bIns="0" numCol="1" anchor="t" anchorCtr="0" compatLnSpc="1">
            <a:prstTxWarp prst="textNoShape">
              <a:avLst/>
            </a:prstTxWarp>
          </a:bodyPr>
          <a:lstStyle>
            <a:lvl1pPr algn="l" defTabSz="954839" rtl="0" eaLnBrk="0" hangingPunct="0">
              <a:spcBef>
                <a:spcPct val="0"/>
              </a:spcBef>
              <a:buClrTx/>
              <a:buSzTx/>
              <a:buFontTx/>
              <a:buNone/>
              <a:defRPr kumimoji="0" sz="1100" i="1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9" y="0"/>
            <a:ext cx="303762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96" tIns="0" rIns="19896" bIns="0" numCol="1" anchor="t" anchorCtr="0" compatLnSpc="1">
            <a:prstTxWarp prst="textNoShape">
              <a:avLst/>
            </a:prstTxWarp>
          </a:bodyPr>
          <a:lstStyle>
            <a:lvl1pPr algn="r" defTabSz="954839" rtl="0" eaLnBrk="0" hangingPunct="0">
              <a:spcBef>
                <a:spcPct val="0"/>
              </a:spcBef>
              <a:buClrTx/>
              <a:buSzTx/>
              <a:buFontTx/>
              <a:buNone/>
              <a:defRPr kumimoji="0" sz="1100" i="1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522" y="4415790"/>
            <a:ext cx="5143358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62" tIns="48081" rIns="96162" bIns="48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303762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96" tIns="0" rIns="19896" bIns="0" numCol="1" anchor="b" anchorCtr="0" compatLnSpc="1">
            <a:prstTxWarp prst="textNoShape">
              <a:avLst/>
            </a:prstTxWarp>
          </a:bodyPr>
          <a:lstStyle>
            <a:lvl1pPr algn="l" defTabSz="954839" rtl="0" eaLnBrk="0" hangingPunct="0">
              <a:spcBef>
                <a:spcPct val="0"/>
              </a:spcBef>
              <a:buClrTx/>
              <a:buSzTx/>
              <a:buFontTx/>
              <a:buNone/>
              <a:defRPr kumimoji="0" sz="1100" i="1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9" y="8831580"/>
            <a:ext cx="303762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96" tIns="0" rIns="19896" bIns="0" numCol="1" anchor="b" anchorCtr="0" compatLnSpc="1">
            <a:prstTxWarp prst="textNoShape">
              <a:avLst/>
            </a:prstTxWarp>
          </a:bodyPr>
          <a:lstStyle>
            <a:lvl1pPr algn="r" defTabSz="954839" rtl="0" eaLnBrk="0" hangingPunct="0">
              <a:spcBef>
                <a:spcPct val="0"/>
              </a:spcBef>
              <a:buClrTx/>
              <a:buSzTx/>
              <a:buFontTx/>
              <a:buNone/>
              <a:defRPr kumimoji="0" sz="1100" i="1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AA96782-EDBF-4BE1-B759-0936C0DFA4B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73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2F8174-463C-4630-A263-57F60484CF65}" type="slidenum">
              <a:rPr lang="he-IL" smtClean="0"/>
              <a:pPr>
                <a:defRPr/>
              </a:pPr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120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A96782-EDBF-4BE1-B759-0936C0DFA4B7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70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E2DC0F-E1ED-4D23-A649-AB774983F33D}" type="slidenum">
              <a:rPr lang="he-IL" smtClean="0"/>
              <a:pPr>
                <a:defRPr/>
              </a:pPr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5272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E2DC0F-E1ED-4D23-A649-AB774983F33D}" type="slidenum">
              <a:rPr lang="he-IL" smtClean="0"/>
              <a:pPr>
                <a:defRPr/>
              </a:pPr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2535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A96782-EDBF-4BE1-B759-0936C0DFA4B7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34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3777B0-B246-4AD2-8402-3C197F0F0FE0}" type="slidenum">
              <a:rPr lang="he-IL" smtClean="0"/>
              <a:pPr>
                <a:defRPr/>
              </a:pPr>
              <a:t>27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8688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מעוגל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מעוגל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0" name="כותרת משנה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מציין מיקום של מספר שקופית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E83FC-D4F1-42D1-AD61-C94A68B03CC4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48EF8-C75C-4812-B831-7A29CDD98915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0C7F27-9D85-48EA-B701-89072A0BFA9A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/>
          </p:nvPr>
        </p:nvSpPr>
        <p:spPr>
          <a:xfrm>
            <a:off x="687388" y="608013"/>
            <a:ext cx="7770812" cy="548798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rtl="0" eaLnBrk="0" hangingPunct="0">
              <a:buClr>
                <a:schemeClr val="accent1"/>
              </a:buClr>
              <a:buSzPct val="70000"/>
              <a:buFont typeface="Monotype Sorts" pitchFamily="2" charset="2"/>
              <a:buChar char="l"/>
              <a:defRPr kumimoj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rtl="0" eaLnBrk="0" hangingPunct="0">
              <a:buClr>
                <a:schemeClr val="accent1"/>
              </a:buClr>
              <a:buSzPct val="70000"/>
              <a:buFont typeface="Monotype Sorts" pitchFamily="2" charset="2"/>
              <a:buChar char="l"/>
              <a:defRPr kumimoj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rtl="0" eaLnBrk="0" hangingPunct="0">
              <a:buClr>
                <a:schemeClr val="accent1"/>
              </a:buClr>
              <a:buSzPct val="70000"/>
              <a:buFont typeface="Monotype Sorts" pitchFamily="2" charset="2"/>
              <a:buChar char="l"/>
              <a:defRPr kumimoj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EBD87-8EA9-49BD-91CE-43479014C42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כותרת, תוכן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8200" y="2133600"/>
            <a:ext cx="3810000" cy="1981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4648200" y="4267200"/>
            <a:ext cx="3810000" cy="1981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 rtl="0" eaLnBrk="0" hangingPunct="0">
              <a:buClr>
                <a:schemeClr val="accent1"/>
              </a:buClr>
              <a:buSzPct val="70000"/>
              <a:buFont typeface="Monotype Sorts" pitchFamily="2" charset="2"/>
              <a:buChar char="l"/>
              <a:defRPr kumimoji="1"/>
            </a:lvl1pPr>
          </a:lstStyle>
          <a:p>
            <a:pPr>
              <a:defRPr/>
            </a:pPr>
            <a:r>
              <a:rPr lang="he-IL"/>
              <a:t>נובמבר 2010</a:t>
            </a:r>
            <a:endParaRPr lang="en-US"/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 rtl="0" eaLnBrk="0" hangingPunct="0">
              <a:buClr>
                <a:schemeClr val="accent1"/>
              </a:buClr>
              <a:buSzPct val="70000"/>
              <a:buFont typeface="Monotype Sorts" pitchFamily="2" charset="2"/>
              <a:buChar char="l"/>
              <a:defRPr kumimoji="1"/>
            </a:lvl1pPr>
          </a:lstStyle>
          <a:p>
            <a:pPr>
              <a:defRPr/>
            </a:pPr>
            <a:r>
              <a:rPr lang="he-IL"/>
              <a:t>האוניברסיטה הפתוחה, דיקנט הלימודים האקדמיים, המח' לתלמידי תיכון</a:t>
            </a: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rtl="0" eaLnBrk="0" hangingPunct="0">
              <a:buClr>
                <a:schemeClr val="accent1"/>
              </a:buClr>
              <a:buSzPct val="70000"/>
              <a:buFont typeface="Monotype Sorts" pitchFamily="2" charset="2"/>
              <a:buChar char="l"/>
              <a:defRPr kumimoji="1"/>
            </a:lvl1pPr>
          </a:lstStyle>
          <a:p>
            <a:pPr>
              <a:defRPr/>
            </a:pPr>
            <a:fld id="{D99F4ED9-52E1-4131-8604-30B66055E10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כותרת, טקסט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35D0F-B501-45B5-A70A-21F857D4E82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כותרת, טקסט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40BE4-2E8D-4DFA-863D-3992E12358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B2755-5CA1-4344-B6F2-0E8C6C2C02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לבן מעוגל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מעוגל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0FFD7-6FAD-43F4-B07D-B61C4B1EAE19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4F2B3-359F-4C82-9A2C-F55C650D0237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579C09-970A-4BAC-B352-D9FAFAE2E44D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EFAEA-8784-4405-B40E-DFEB0030F3C5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E8432-A6EF-493C-B010-105E83C25551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D7868-E607-4FA8-B9E4-3E2C58FAFF74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מעוגל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עם פינה יחידה מעוגלת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5B9C8-D4AB-4EA8-B6F9-3C35EFC93445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/>
              <a:t>לחץ על הסמל כדי להוסיף תמונה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מעוגל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ציין מיקום של כותרת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he-IL"/>
              <a:t>נובמבר 2010</a:t>
            </a:r>
          </a:p>
        </p:txBody>
      </p:sp>
      <p:sp>
        <p:nvSpPr>
          <p:cNvPr id="18" name="מציין מיקום של כותרת תחתונה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he-IL"/>
              <a:t>האוניברסיטה הפתוחה, דיקנט הלימודים האקדמיים, המח' לתלמידי תיכון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5D5849CA-B405-464E-8EDC-44F7CC1911DF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0" r:id="rId1"/>
    <p:sldLayoutId id="2147484601" r:id="rId2"/>
    <p:sldLayoutId id="2147484602" r:id="rId3"/>
    <p:sldLayoutId id="2147484603" r:id="rId4"/>
    <p:sldLayoutId id="2147484604" r:id="rId5"/>
    <p:sldLayoutId id="2147484605" r:id="rId6"/>
    <p:sldLayoutId id="2147484606" r:id="rId7"/>
    <p:sldLayoutId id="2147484607" r:id="rId8"/>
    <p:sldLayoutId id="2147484608" r:id="rId9"/>
    <p:sldLayoutId id="2147484609" r:id="rId10"/>
    <p:sldLayoutId id="2147484610" r:id="rId11"/>
    <p:sldLayoutId id="2147484611" r:id="rId12"/>
    <p:sldLayoutId id="2147484612" r:id="rId13"/>
    <p:sldLayoutId id="2147484613" r:id="rId14"/>
    <p:sldLayoutId id="2147484614" r:id="rId15"/>
  </p:sldLayoutIdLst>
  <p:hf sldNum="0" hdr="0"/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http://www.openu.ac.il/afik/index.html" TargetMode="Externa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cms.education.gov.il/NR/rdonlyres/100FDB23-88FE-48C6-AFFF-F049EB5BA461/188503/Unnamed1.pdf" TargetMode="Externa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PHlfRqh6vk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u.ac.il/Academic/Young/academic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2.xml"/><Relationship Id="rId4" Type="http://schemas.openxmlformats.org/officeDocument/2006/relationships/hyperlink" Target="http://www.openu.ac.il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u.ac.il/degre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u.ac.il/academic/young/download/bagrutexchanges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כותרת 15"/>
          <p:cNvSpPr>
            <a:spLocks noGrp="1"/>
          </p:cNvSpPr>
          <p:nvPr>
            <p:ph type="title"/>
          </p:nvPr>
        </p:nvSpPr>
        <p:spPr>
          <a:xfrm>
            <a:off x="4572000" y="692150"/>
            <a:ext cx="4125913" cy="1417638"/>
          </a:xfrm>
        </p:spPr>
        <p:txBody>
          <a:bodyPr rtlCol="1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e-IL" sz="3200" dirty="0"/>
              <a:t>  </a:t>
            </a:r>
            <a:r>
              <a:rPr lang="he-IL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משרד החינוך</a:t>
            </a:r>
            <a:br>
              <a:rPr lang="he-IL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e-IL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המינהל הפדגוגי</a:t>
            </a:r>
            <a:endParaRPr lang="he-IL" sz="3200" dirty="0">
              <a:solidFill>
                <a:schemeClr val="tx1">
                  <a:lumMod val="65000"/>
                  <a:lumOff val="35000"/>
                </a:schemeClr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560763"/>
          </a:xfrm>
        </p:spPr>
        <p:txBody>
          <a:bodyPr>
            <a:normAutofit/>
          </a:bodyPr>
          <a:lstStyle/>
          <a:p>
            <a:pPr marL="365760" indent="-256032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5400" b="1" dirty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אקדמיה בתיכון</a:t>
            </a:r>
            <a:br>
              <a:rPr lang="he-IL" sz="5400" b="1" dirty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5400" b="1" dirty="0">
                <a:ln w="10541" cmpd="sng">
                  <a:noFill/>
                  <a:prstDash val="solid"/>
                </a:ln>
                <a:solidFill>
                  <a:srgbClr val="8FE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5400" b="1" dirty="0">
                <a:ln w="10541" cmpd="sng">
                  <a:noFill/>
                  <a:prstDash val="solid"/>
                </a:ln>
                <a:solidFill>
                  <a:srgbClr val="8FE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4400" b="1" dirty="0">
                <a:ln w="10541" cmpd="sng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פרויקט לאומי</a:t>
            </a:r>
            <a:r>
              <a:rPr lang="he-IL" sz="4400" b="1" dirty="0">
                <a:ln w="10541" cmpd="sng">
                  <a:noFill/>
                  <a:prstDash val="solid"/>
                </a:ln>
                <a:solidFill>
                  <a:srgbClr val="8FE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4400" b="1" dirty="0">
                <a:ln w="10541" cmpd="sng">
                  <a:noFill/>
                  <a:prstDash val="solid"/>
                </a:ln>
                <a:solidFill>
                  <a:srgbClr val="8FE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e-IL" sz="4400" dirty="0"/>
          </a:p>
        </p:txBody>
      </p:sp>
      <p:sp>
        <p:nvSpPr>
          <p:cNvPr id="4" name="כותרת 15"/>
          <p:cNvSpPr txBox="1">
            <a:spLocks/>
          </p:cNvSpPr>
          <p:nvPr/>
        </p:nvSpPr>
        <p:spPr bwMode="auto">
          <a:xfrm>
            <a:off x="323850" y="692150"/>
            <a:ext cx="41243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1" anchor="ctr"/>
          <a:lstStyle/>
          <a:p>
            <a:pPr algn="l" rtl="0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Monotype Sorts" pitchFamily="2" charset="2"/>
              <a:buNone/>
              <a:defRPr/>
            </a:pPr>
            <a:r>
              <a:rPr kumimoji="0" lang="he-IL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האוניברסיטה הפתוחה</a:t>
            </a:r>
          </a:p>
          <a:p>
            <a:pPr algn="ctr" rtl="0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Monotype Sorts" pitchFamily="2" charset="2"/>
              <a:buNone/>
              <a:defRPr/>
            </a:pPr>
            <a:r>
              <a:rPr kumimoji="0" lang="he-IL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דיקנט הלימודים</a:t>
            </a:r>
            <a:endParaRPr kumimoji="0" lang="he-IL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n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500438"/>
            <a:ext cx="8675688" cy="3357032"/>
            <a:chOff x="0" y="2610"/>
            <a:chExt cx="5465" cy="2904"/>
          </a:xfrm>
        </p:grpSpPr>
        <p:sp>
          <p:nvSpPr>
            <p:cNvPr id="36870" name="Text Box 3"/>
            <p:cNvSpPr txBox="1">
              <a:spLocks noChangeArrowheads="1"/>
            </p:cNvSpPr>
            <p:nvPr/>
          </p:nvSpPr>
          <p:spPr bwMode="auto">
            <a:xfrm>
              <a:off x="0" y="2610"/>
              <a:ext cx="2832" cy="2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lIns="91422" tIns="45711" rIns="91422" bIns="45711">
              <a:spAutoFit/>
            </a:bodyPr>
            <a:lstStyle/>
            <a:p>
              <a:pPr eaLnBrk="0" hangingPunct="0">
                <a:buSzPct val="70000"/>
                <a:buFont typeface="Wingdings" pitchFamily="2" charset="2"/>
                <a:buChar char="l"/>
              </a:pPr>
              <a:r>
                <a:rPr kumimoji="0" lang="he-IL" sz="3300" b="1" dirty="0">
                  <a:solidFill>
                    <a:schemeClr val="bg1"/>
                  </a:solidFill>
                  <a:latin typeface="Arial" pitchFamily="34" charset="0"/>
                </a:rPr>
                <a:t> </a:t>
              </a:r>
              <a:r>
                <a:rPr kumimoji="0" lang="he-IL" sz="2400" dirty="0">
                  <a:solidFill>
                    <a:schemeClr val="accent4"/>
                  </a:solidFill>
                  <a:latin typeface="Arial" pitchFamily="34" charset="0"/>
                </a:rPr>
                <a:t>אוניברסיטת בן גוריון</a:t>
              </a:r>
            </a:p>
            <a:p>
              <a:pPr eaLnBrk="0" hangingPunct="0">
                <a:spcBef>
                  <a:spcPts val="600"/>
                </a:spcBef>
                <a:buSzPct val="70000"/>
                <a:buFont typeface="Wingdings" pitchFamily="2" charset="2"/>
                <a:buChar char="l"/>
              </a:pPr>
              <a:r>
                <a:rPr kumimoji="0" lang="he-IL" sz="2400" dirty="0">
                  <a:solidFill>
                    <a:schemeClr val="accent4"/>
                  </a:solidFill>
                  <a:latin typeface="Arial" pitchFamily="34" charset="0"/>
                </a:rPr>
                <a:t> האוניברסיטה הפתוחה</a:t>
              </a:r>
            </a:p>
            <a:p>
              <a:pPr eaLnBrk="0" hangingPunct="0">
                <a:spcBef>
                  <a:spcPts val="600"/>
                </a:spcBef>
                <a:buSzPct val="70000"/>
                <a:buFont typeface="Wingdings" pitchFamily="2" charset="2"/>
                <a:buChar char="l"/>
              </a:pPr>
              <a:r>
                <a:rPr kumimoji="0" lang="he-IL" sz="2400" dirty="0">
                  <a:solidFill>
                    <a:schemeClr val="accent4"/>
                  </a:solidFill>
                  <a:latin typeface="Arial" pitchFamily="34" charset="0"/>
                </a:rPr>
                <a:t> הטכניון</a:t>
              </a:r>
            </a:p>
            <a:p>
              <a:pPr eaLnBrk="0" hangingPunct="0">
                <a:spcBef>
                  <a:spcPts val="600"/>
                </a:spcBef>
                <a:buSzPct val="70000"/>
                <a:buFont typeface="Wingdings" pitchFamily="2" charset="2"/>
                <a:buChar char="l"/>
              </a:pPr>
              <a:r>
                <a:rPr kumimoji="0" lang="he-IL" sz="2400" dirty="0">
                  <a:solidFill>
                    <a:schemeClr val="accent4"/>
                  </a:solidFill>
                  <a:latin typeface="Arial" pitchFamily="34" charset="0"/>
                </a:rPr>
                <a:t> מכון ויצמן למדע</a:t>
              </a:r>
            </a:p>
            <a:p>
              <a:pPr eaLnBrk="0" hangingPunct="0">
                <a:buSzPct val="70000"/>
              </a:pPr>
              <a:endParaRPr kumimoji="0" lang="en-US" sz="3300" b="1" dirty="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36871" name="Text Box 4"/>
            <p:cNvSpPr txBox="1">
              <a:spLocks noChangeArrowheads="1"/>
            </p:cNvSpPr>
            <p:nvPr/>
          </p:nvSpPr>
          <p:spPr bwMode="auto">
            <a:xfrm>
              <a:off x="2789" y="2656"/>
              <a:ext cx="2676" cy="2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square" lIns="91422" tIns="45711" rIns="91422" bIns="45711">
              <a:spAutoFit/>
            </a:bodyPr>
            <a:lstStyle/>
            <a:p>
              <a:pPr eaLnBrk="0" hangingPunct="0">
                <a:buSzPct val="70000"/>
                <a:buFont typeface="Wingdings" pitchFamily="2" charset="2"/>
                <a:buChar char="l"/>
              </a:pPr>
              <a:r>
                <a:rPr kumimoji="0" lang="he-IL" sz="3300" b="1" dirty="0">
                  <a:solidFill>
                    <a:schemeClr val="bg1"/>
                  </a:solidFill>
                  <a:latin typeface="Arial" pitchFamily="34" charset="0"/>
                </a:rPr>
                <a:t> </a:t>
              </a:r>
              <a:r>
                <a:rPr kumimoji="0" lang="he-IL" sz="2400" dirty="0">
                  <a:solidFill>
                    <a:schemeClr val="accent4"/>
                  </a:solidFill>
                  <a:latin typeface="Arial" pitchFamily="34" charset="0"/>
                </a:rPr>
                <a:t>האוניברסיטה העברית</a:t>
              </a:r>
              <a:endParaRPr kumimoji="0" lang="en-US" sz="2400" dirty="0">
                <a:solidFill>
                  <a:schemeClr val="accent4"/>
                </a:solidFill>
                <a:latin typeface="Arial" pitchFamily="34" charset="0"/>
              </a:endParaRPr>
            </a:p>
            <a:p>
              <a:pPr eaLnBrk="0" hangingPunct="0">
                <a:buSzPct val="70000"/>
                <a:buFont typeface="Wingdings" pitchFamily="2" charset="2"/>
                <a:buChar char="l"/>
              </a:pPr>
              <a:r>
                <a:rPr kumimoji="0" lang="he-IL" sz="2400" dirty="0">
                  <a:solidFill>
                    <a:schemeClr val="accent4"/>
                  </a:solidFill>
                  <a:latin typeface="Arial" pitchFamily="34" charset="0"/>
                </a:rPr>
                <a:t> אוניברסיטת תל אביב</a:t>
              </a:r>
            </a:p>
            <a:p>
              <a:pPr eaLnBrk="0" hangingPunct="0">
                <a:buSzPct val="70000"/>
                <a:buFont typeface="Wingdings" pitchFamily="2" charset="2"/>
                <a:buChar char="l"/>
              </a:pPr>
              <a:r>
                <a:rPr kumimoji="0" lang="he-IL" sz="2400" dirty="0">
                  <a:solidFill>
                    <a:schemeClr val="accent4"/>
                  </a:solidFill>
                  <a:latin typeface="Arial" pitchFamily="34" charset="0"/>
                </a:rPr>
                <a:t> אוניברסיטת חיפה</a:t>
              </a:r>
            </a:p>
            <a:p>
              <a:pPr eaLnBrk="0" hangingPunct="0">
                <a:buSzPct val="70000"/>
                <a:buFont typeface="Wingdings" pitchFamily="2" charset="2"/>
                <a:buChar char="l"/>
              </a:pPr>
              <a:r>
                <a:rPr kumimoji="0" lang="he-IL" sz="2400" dirty="0">
                  <a:solidFill>
                    <a:schemeClr val="accent4"/>
                  </a:solidFill>
                  <a:latin typeface="Arial" pitchFamily="34" charset="0"/>
                </a:rPr>
                <a:t> אוניברסיטת בר אילן</a:t>
              </a:r>
            </a:p>
            <a:p>
              <a:pPr eaLnBrk="0" hangingPunct="0">
                <a:buSzPct val="70000"/>
                <a:buFont typeface="Wingdings" pitchFamily="2" charset="2"/>
                <a:buChar char="l"/>
              </a:pPr>
              <a:r>
                <a:rPr kumimoji="0" lang="he-IL" sz="2400" dirty="0">
                  <a:solidFill>
                    <a:schemeClr val="accent4"/>
                  </a:solidFill>
                  <a:latin typeface="Arial" pitchFamily="34" charset="0"/>
                </a:rPr>
                <a:t> אוניברסיטת אריאל</a:t>
              </a:r>
              <a:endParaRPr kumimoji="0" lang="en-US" sz="2400" dirty="0">
                <a:solidFill>
                  <a:schemeClr val="accent4"/>
                </a:solidFill>
                <a:latin typeface="Arial" pitchFamily="34" charset="0"/>
              </a:endParaRPr>
            </a:p>
            <a:p>
              <a:pPr eaLnBrk="0" hangingPunct="0">
                <a:buSzPct val="70000"/>
                <a:buFont typeface="Wingdings" pitchFamily="2" charset="2"/>
                <a:buChar char="l"/>
              </a:pPr>
              <a:endParaRPr kumimoji="0" lang="he-IL" sz="3300" b="1" dirty="0">
                <a:solidFill>
                  <a:schemeClr val="bg1"/>
                </a:solidFill>
                <a:latin typeface="Arial" pitchFamily="34" charset="0"/>
              </a:endParaRPr>
            </a:p>
            <a:p>
              <a:pPr eaLnBrk="0" hangingPunct="0">
                <a:lnSpc>
                  <a:spcPts val="5600"/>
                </a:lnSpc>
                <a:buSzPct val="70000"/>
                <a:buFont typeface="Wingdings" pitchFamily="2" charset="2"/>
                <a:buNone/>
              </a:pPr>
              <a:endParaRPr kumimoji="0" lang="en-US" sz="3300" dirty="0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33893" y="549275"/>
            <a:ext cx="83534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rmAutofit fontScale="45000" lnSpcReduction="20000"/>
          </a:bodyPr>
          <a:lstStyle/>
          <a:p>
            <a:pPr marL="342900" indent="-342900" algn="ctr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kumimoji="0" lang="he-IL" sz="4000" i="1" dirty="0">
                <a:latin typeface="+mn-lt"/>
                <a:cs typeface="+mn-cs"/>
              </a:rPr>
              <a:t/>
            </a:r>
            <a:br>
              <a:rPr kumimoji="0" lang="he-IL" sz="4000" i="1" dirty="0">
                <a:latin typeface="+mn-lt"/>
                <a:cs typeface="+mn-cs"/>
              </a:rPr>
            </a:br>
            <a:r>
              <a:rPr kumimoji="0" lang="he-IL" sz="7100" dirty="0">
                <a:solidFill>
                  <a:schemeClr val="bg1"/>
                </a:solidFill>
                <a:latin typeface="Guttman Yad-Brush" pitchFamily="2" charset="-79"/>
                <a:cs typeface="Guttman Yad-Brush" pitchFamily="2" charset="-79"/>
              </a:rPr>
              <a:t>על האוניברסיטה הפתוחה</a:t>
            </a:r>
            <a:endParaRPr kumimoji="0" lang="en-US" sz="7100" dirty="0">
              <a:solidFill>
                <a:schemeClr val="bg1"/>
              </a:solidFill>
              <a:latin typeface="+mn-lt"/>
              <a:cs typeface="Guttman Yad-Brush" pitchFamily="2" charset="-79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75949" y="1268760"/>
            <a:ext cx="8228339" cy="2085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 marL="34290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kumimoji="0" lang="he-IL" b="1" dirty="0">
                <a:solidFill>
                  <a:schemeClr val="accent1"/>
                </a:solidFill>
                <a:latin typeface="Guttman Adii" panose="02010401010101010101" pitchFamily="2" charset="-79"/>
                <a:cs typeface="+mn-cs"/>
              </a:rPr>
              <a:t>אחת מתשע האוניברסיטאות בישראל המוסמכת להעניק תארים על ידי המועצה להשכלה גבוהה</a:t>
            </a:r>
            <a:endParaRPr kumimoji="0" lang="en-US" b="1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לבן מעוגל 3"/>
          <p:cNvSpPr/>
          <p:nvPr/>
        </p:nvSpPr>
        <p:spPr>
          <a:xfrm>
            <a:off x="1335386" y="4149080"/>
            <a:ext cx="309215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7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האוניברסיטה הפתוחה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30" descr="ofen halimud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tretch>
            <a:fillRect/>
          </a:stretch>
        </p:blipFill>
        <p:spPr>
          <a:xfrm>
            <a:off x="1462087" y="652462"/>
            <a:ext cx="6219825" cy="447675"/>
          </a:xfrm>
        </p:spPr>
      </p:pic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1483934" y="1773238"/>
            <a:ext cx="6191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he-IL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לימוד עצמי של חומר</a:t>
            </a:r>
            <a:r>
              <a:rPr kumimoji="0" lang="he-I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kumimoji="0" lang="he-IL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הלימוד המגיע לבית הסטודנט</a:t>
            </a:r>
            <a:endParaRPr kumimoji="0" lang="en-US" sz="2800" b="1" dirty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1842709" y="3027363"/>
            <a:ext cx="5832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he-IL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לרשות הסטודנט מפגשי הנחייה במתכונת רגילה ובמתכונת מוגברת</a:t>
            </a:r>
            <a:endParaRPr kumimoji="0" lang="en-US" sz="2800" b="1" dirty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25288" name="Text Box 8"/>
          <p:cNvSpPr txBox="1">
            <a:spLocks noChangeArrowheads="1"/>
          </p:cNvSpPr>
          <p:nvPr/>
        </p:nvSpPr>
        <p:spPr bwMode="auto">
          <a:xfrm>
            <a:off x="3181614" y="4221163"/>
            <a:ext cx="4465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he-IL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הנחייה טלפונית</a:t>
            </a:r>
            <a:endParaRPr kumimoji="0" lang="en-US" sz="2800" b="1" dirty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25290" name="Text Box 10"/>
          <p:cNvSpPr txBox="1">
            <a:spLocks noChangeArrowheads="1"/>
          </p:cNvSpPr>
          <p:nvPr/>
        </p:nvSpPr>
        <p:spPr bwMode="auto">
          <a:xfrm>
            <a:off x="4023976" y="4763900"/>
            <a:ext cx="362327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he-IL" sz="2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הנחיה וירטואלית ואתרי אינטרנט</a:t>
            </a:r>
            <a:endParaRPr kumimoji="0" lang="en-US" sz="26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25291" name="AutoShape 11"/>
          <p:cNvSpPr>
            <a:spLocks noChangeArrowheads="1"/>
          </p:cNvSpPr>
          <p:nvPr/>
        </p:nvSpPr>
        <p:spPr bwMode="auto">
          <a:xfrm>
            <a:off x="954065" y="3609016"/>
            <a:ext cx="1235273" cy="612147"/>
          </a:xfrm>
          <a:prstGeom prst="wedgeEllipseCallout">
            <a:avLst>
              <a:gd name="adj1" fmla="val 76534"/>
              <a:gd name="adj2" fmla="val -2717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kumimoji="0" lang="he-IL" sz="17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מבחנים</a:t>
            </a:r>
            <a:endParaRPr kumimoji="0" lang="en-US" sz="1700" b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</p:txBody>
      </p:sp>
      <p:sp>
        <p:nvSpPr>
          <p:cNvPr id="225292" name="AutoShape 12"/>
          <p:cNvSpPr>
            <a:spLocks noChangeArrowheads="1"/>
          </p:cNvSpPr>
          <p:nvPr/>
        </p:nvSpPr>
        <p:spPr bwMode="auto">
          <a:xfrm>
            <a:off x="1115614" y="2832100"/>
            <a:ext cx="1619647" cy="390525"/>
          </a:xfrm>
          <a:prstGeom prst="wedgeRoundRectCallout">
            <a:avLst>
              <a:gd name="adj1" fmla="val 49653"/>
              <a:gd name="adj2" fmla="val 153787"/>
              <a:gd name="adj3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kumimoji="0" lang="he-IL" sz="17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עבודות</a:t>
            </a:r>
            <a:endParaRPr kumimoji="0" lang="en-US" sz="1700" b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e-IL" dirty="0"/>
          </a:p>
          <a:p>
            <a:endParaRPr lang="he-IL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6" grpId="0"/>
      <p:bldP spid="225287" grpId="0"/>
      <p:bldP spid="225288" grpId="0"/>
      <p:bldP spid="225290" grpId="0"/>
      <p:bldP spid="225291" grpId="0" animBg="1"/>
      <p:bldP spid="2252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04800"/>
            <a:ext cx="8062912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e-IL" sz="4000" i="1" dirty="0"/>
              <a:t/>
            </a:r>
            <a:br>
              <a:rPr lang="he-IL" sz="4000" i="1" dirty="0"/>
            </a:br>
            <a:r>
              <a:rPr lang="he-IL" sz="2800" b="1" i="1" dirty="0"/>
              <a:t>מפגשי הנחיה</a:t>
            </a:r>
            <a:endParaRPr lang="en-US" sz="2800" b="1" i="1" dirty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6791"/>
            <a:ext cx="8218488" cy="4176465"/>
          </a:xfrm>
        </p:spPr>
        <p:txBody>
          <a:bodyPr lIns="92075" tIns="46038" rIns="92075" bIns="46038">
            <a:normAutofit/>
          </a:bodyPr>
          <a:lstStyle/>
          <a:p>
            <a:pPr marL="36576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he-IL" sz="2800" b="1" dirty="0">
                <a:latin typeface="Narkisim" pitchFamily="34" charset="-79"/>
                <a:cs typeface="Narkisim" pitchFamily="34" charset="-79"/>
              </a:rPr>
              <a:t> </a:t>
            </a:r>
          </a:p>
          <a:p>
            <a:pPr marL="365760" indent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e-IL" sz="2800" b="1" dirty="0">
                <a:latin typeface="Narkisim" pitchFamily="34" charset="-79"/>
                <a:cs typeface="Narkisim" pitchFamily="34" charset="-79"/>
              </a:rPr>
              <a:t> מפגשי הנחיה יינתנו ע"י מנחי האוניברסיטה הפתוחה</a:t>
            </a:r>
          </a:p>
          <a:p>
            <a:pPr marL="365760" indent="0" fontAlgn="auto">
              <a:spcAft>
                <a:spcPts val="0"/>
              </a:spcAft>
              <a:buFont typeface="Wingdings 3"/>
              <a:buNone/>
              <a:defRPr/>
            </a:pPr>
            <a:endParaRPr lang="he-IL" sz="2800" b="1" dirty="0">
              <a:latin typeface="Narkisim" pitchFamily="34" charset="-79"/>
              <a:cs typeface="Narkisim" pitchFamily="34" charset="-79"/>
            </a:endParaRPr>
          </a:p>
          <a:p>
            <a:pPr marL="365760" indent="0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e-IL" sz="2800" b="1" dirty="0">
                <a:latin typeface="Narkisim" pitchFamily="34" charset="-79"/>
                <a:cs typeface="Narkisim" pitchFamily="34" charset="-79"/>
              </a:rPr>
              <a:t> מקומות ההנחיה:</a:t>
            </a:r>
          </a:p>
          <a:p>
            <a:pPr marL="621792" lvl="1" indent="0" algn="just" fontAlgn="auto">
              <a:spcBef>
                <a:spcPts val="12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he-IL" sz="2400" b="1" dirty="0">
                <a:latin typeface="Narkisim" pitchFamily="34" charset="-79"/>
                <a:cs typeface="Narkisim" pitchFamily="34" charset="-79"/>
              </a:rPr>
              <a:t> מפגשי הנחיה יתקיימו במרכזי הלימוד של האוניברסיטה הפתוחה.</a:t>
            </a:r>
          </a:p>
          <a:p>
            <a:pPr marL="621792" lvl="1" indent="0" algn="just" fontAlgn="auto">
              <a:spcBef>
                <a:spcPts val="12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he-IL" sz="2400" b="1" dirty="0">
                <a:latin typeface="Narkisim" pitchFamily="34" charset="-79"/>
                <a:cs typeface="Narkisim" pitchFamily="34" charset="-79"/>
              </a:rPr>
              <a:t> הנחיה מקוונת – כיתה וירטואלית (הוראה באמצעות טכנולוגיות </a:t>
            </a:r>
          </a:p>
          <a:p>
            <a:pPr marL="621792" lvl="1" indent="0" algn="just" fontAlgn="auto">
              <a:spcBef>
                <a:spcPts val="1200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he-IL" sz="2400" b="1" dirty="0">
                <a:latin typeface="Narkisim" pitchFamily="34" charset="-79"/>
                <a:cs typeface="Narkisim" pitchFamily="34" charset="-79"/>
              </a:rPr>
              <a:t>  למחשב של הסטודנט) עבור כל התלמידים בארץ ובעולם.</a:t>
            </a:r>
          </a:p>
          <a:p>
            <a:pPr marL="365760" indent="-256032" algn="just" fontAlgn="auto"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126659032"/>
      </p:ext>
    </p:extLst>
  </p:cSld>
  <p:clrMapOvr>
    <a:masterClrMapping/>
  </p:clrMapOvr>
  <p:transition spd="slow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067018"/>
              </p:ext>
            </p:extLst>
          </p:nvPr>
        </p:nvGraphicFramePr>
        <p:xfrm>
          <a:off x="539552" y="1916832"/>
          <a:ext cx="8064896" cy="402260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95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63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8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31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89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746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570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47632">
                <a:tc>
                  <a:txBody>
                    <a:bodyPr/>
                    <a:lstStyle/>
                    <a:p>
                      <a:pPr algn="ctr" rtl="1"/>
                      <a:r>
                        <a:rPr lang="he-IL" b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כיתה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כיתה  ט'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כיתה  י'</a:t>
                      </a:r>
                    </a:p>
                    <a:p>
                      <a:pPr algn="ctr" rtl="1"/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כיתה י"א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כיתה י"ב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726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0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חובת השתתפות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סמסטר</a:t>
                      </a:r>
                    </a:p>
                    <a:p>
                      <a:pPr algn="ctr" rtl="1"/>
                      <a:r>
                        <a:rPr lang="he-I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סמסטר</a:t>
                      </a:r>
                    </a:p>
                    <a:p>
                      <a:pPr algn="ctr" rtl="1"/>
                      <a:r>
                        <a:rPr lang="he-I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סמסטר</a:t>
                      </a:r>
                    </a:p>
                    <a:p>
                      <a:pPr algn="ctr" rtl="1"/>
                      <a:r>
                        <a:rPr lang="he-I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סמסטר</a:t>
                      </a:r>
                    </a:p>
                    <a:p>
                      <a:pPr algn="ctr" rtl="1"/>
                      <a:r>
                        <a:rPr lang="he-I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סמסטר</a:t>
                      </a:r>
                    </a:p>
                    <a:p>
                      <a:pPr algn="ctr" rtl="1"/>
                      <a:r>
                        <a:rPr lang="he-I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סמסטר</a:t>
                      </a:r>
                    </a:p>
                    <a:p>
                      <a:pPr algn="ctr" rtl="1"/>
                      <a:r>
                        <a:rPr lang="he-I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א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סמסטר</a:t>
                      </a:r>
                    </a:p>
                    <a:p>
                      <a:pPr algn="ctr" rtl="1"/>
                      <a:r>
                        <a:rPr lang="he-I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236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קורסי </a:t>
                      </a:r>
                    </a:p>
                    <a:p>
                      <a:pPr algn="ctr" rtl="1"/>
                      <a:r>
                        <a:rPr lang="he-IL" sz="1400" b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האו"פ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/>
                        <a:t>קורס מקדים</a:t>
                      </a:r>
                      <a:endParaRPr lang="he-IL" sz="14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/>
                        <a:t>קורס המרה ראשון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קורס/ים</a:t>
                      </a:r>
                    </a:p>
                    <a:p>
                      <a:pPr rtl="1"/>
                      <a:r>
                        <a:rPr lang="he-IL" sz="1400" dirty="0"/>
                        <a:t>אקדמי/ים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קורס/ים</a:t>
                      </a:r>
                    </a:p>
                    <a:p>
                      <a:pPr rtl="1"/>
                      <a:r>
                        <a:rPr lang="he-IL" sz="1400" dirty="0"/>
                        <a:t>אקדמי/ים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קורס/ים</a:t>
                      </a:r>
                    </a:p>
                    <a:p>
                      <a:pPr rtl="1"/>
                      <a:r>
                        <a:rPr lang="he-IL" sz="1400" dirty="0"/>
                        <a:t>אקדמי/ים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קורס/ים</a:t>
                      </a:r>
                    </a:p>
                    <a:p>
                      <a:pPr rtl="1"/>
                      <a:r>
                        <a:rPr lang="he-IL" sz="1400" dirty="0"/>
                        <a:t>אקדמי/ים</a:t>
                      </a:r>
                    </a:p>
                    <a:p>
                      <a:pPr rtl="1"/>
                      <a:endParaRPr lang="he-IL" sz="1400" dirty="0"/>
                    </a:p>
                    <a:p>
                      <a:pPr rtl="1"/>
                      <a:r>
                        <a:rPr lang="he-IL" sz="1400" b="1" dirty="0"/>
                        <a:t>סיום</a:t>
                      </a:r>
                      <a:r>
                        <a:rPr lang="he-IL" sz="1400" b="1" baseline="0" dirty="0"/>
                        <a:t> קורסי</a:t>
                      </a:r>
                    </a:p>
                    <a:p>
                      <a:pPr rtl="1"/>
                      <a:r>
                        <a:rPr lang="he-IL" sz="1400" b="1" baseline="0" dirty="0"/>
                        <a:t>ההמרה</a:t>
                      </a:r>
                      <a:endParaRPr lang="he-IL" sz="1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קורס/ים</a:t>
                      </a:r>
                    </a:p>
                    <a:p>
                      <a:pPr rtl="1"/>
                      <a:r>
                        <a:rPr lang="he-IL" sz="1400" dirty="0"/>
                        <a:t>אקדמי/ים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2610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שיעורים במסגרת הרגילה בביה"ס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/>
                        <a:t>V</a:t>
                      </a:r>
                      <a:endParaRPr lang="he-IL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-</a:t>
                      </a: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-</a:t>
                      </a: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-</a:t>
                      </a: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-</a:t>
                      </a:r>
                      <a:endParaRPr lang="he-IL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-</a:t>
                      </a:r>
                      <a:endParaRPr lang="he-IL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96144"/>
          </a:xfrm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מסלול הלמידה של תלמיד</a:t>
            </a:r>
            <a:b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המתחיל בכיתה ט' את התכנית</a:t>
            </a:r>
            <a:b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(בתי ספר 4 שנתיים או 6 שנתיים בלבד)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277350552"/>
      </p:ext>
    </p:extLst>
  </p:cSld>
  <p:clrMapOvr>
    <a:masterClrMapping/>
  </p:clrMapOvr>
  <p:transition spd="slow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618608"/>
              </p:ext>
            </p:extLst>
          </p:nvPr>
        </p:nvGraphicFramePr>
        <p:xfrm>
          <a:off x="1187622" y="1628799"/>
          <a:ext cx="7272810" cy="419188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21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1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21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21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2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213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7322">
                <a:tc>
                  <a:txBody>
                    <a:bodyPr/>
                    <a:lstStyle/>
                    <a:p>
                      <a:pPr algn="ctr" rtl="1"/>
                      <a:r>
                        <a:rPr lang="he-IL" b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כיתה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כיתה  י'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כיתה י"א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כיתה י"ב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734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חובת השתתפות</a:t>
                      </a:r>
                    </a:p>
                    <a:p>
                      <a:pPr algn="ctr" rtl="1"/>
                      <a:r>
                        <a:rPr lang="he-IL" sz="1600" b="0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בשעורים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סמסטר</a:t>
                      </a:r>
                    </a:p>
                    <a:p>
                      <a:pPr algn="ctr" rtl="1"/>
                      <a:r>
                        <a:rPr lang="he-I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סמסטר</a:t>
                      </a:r>
                    </a:p>
                    <a:p>
                      <a:pPr algn="ctr" rtl="1"/>
                      <a:r>
                        <a:rPr lang="he-I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סמסטר</a:t>
                      </a:r>
                    </a:p>
                    <a:p>
                      <a:pPr algn="ctr" rtl="1"/>
                      <a:r>
                        <a:rPr lang="he-I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סמסטר</a:t>
                      </a:r>
                    </a:p>
                    <a:p>
                      <a:pPr algn="ctr" rtl="1"/>
                      <a:r>
                        <a:rPr lang="he-I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א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סמסטר</a:t>
                      </a:r>
                    </a:p>
                    <a:p>
                      <a:pPr algn="ctr" rtl="1"/>
                      <a:r>
                        <a:rPr lang="he-I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67726">
                <a:tc>
                  <a:txBody>
                    <a:bodyPr/>
                    <a:lstStyle/>
                    <a:p>
                      <a:pPr algn="ctr" rtl="1"/>
                      <a:r>
                        <a:rPr lang="he-IL" b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קורסי </a:t>
                      </a:r>
                    </a:p>
                    <a:p>
                      <a:pPr algn="ctr" rtl="1"/>
                      <a:r>
                        <a:rPr lang="he-IL" b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האו"פ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קורס</a:t>
                      </a:r>
                      <a:r>
                        <a:rPr lang="he-IL" b="1" baseline="0" dirty="0"/>
                        <a:t> מקדים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קורס המרה ראשון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קורס/ים</a:t>
                      </a:r>
                    </a:p>
                    <a:p>
                      <a:pPr rtl="1"/>
                      <a:r>
                        <a:rPr lang="he-IL" dirty="0"/>
                        <a:t>אקדמי/ים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קורס/ים</a:t>
                      </a:r>
                    </a:p>
                    <a:p>
                      <a:pPr rtl="1"/>
                      <a:r>
                        <a:rPr lang="he-IL" dirty="0"/>
                        <a:t>אקדמי/ים</a:t>
                      </a:r>
                    </a:p>
                    <a:p>
                      <a:pPr rtl="1"/>
                      <a:endParaRPr lang="he-IL" dirty="0"/>
                    </a:p>
                    <a:p>
                      <a:pPr rtl="1"/>
                      <a:r>
                        <a:rPr lang="he-IL" b="1" dirty="0"/>
                        <a:t>סיום</a:t>
                      </a:r>
                      <a:r>
                        <a:rPr lang="he-IL" b="1" baseline="0" dirty="0"/>
                        <a:t> קורסי</a:t>
                      </a:r>
                    </a:p>
                    <a:p>
                      <a:pPr rtl="1"/>
                      <a:r>
                        <a:rPr lang="he-IL" b="1" baseline="0" dirty="0"/>
                        <a:t>ההמרה</a:t>
                      </a:r>
                      <a:endParaRPr lang="he-IL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קורס/ים</a:t>
                      </a:r>
                    </a:p>
                    <a:p>
                      <a:pPr rtl="1"/>
                      <a:r>
                        <a:rPr lang="he-IL" dirty="0"/>
                        <a:t>אקדמי/ים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09497">
                <a:tc>
                  <a:txBody>
                    <a:bodyPr/>
                    <a:lstStyle/>
                    <a:p>
                      <a:pPr algn="ctr" rtl="1"/>
                      <a:r>
                        <a:rPr lang="he-IL" b="1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שיעורים במסגרת הרגילה בביה"ס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/>
                        <a:t>V</a:t>
                      </a:r>
                      <a:endParaRPr lang="he-IL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1" dirty="0"/>
                        <a:t>V</a:t>
                      </a:r>
                      <a:endParaRPr lang="he-IL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dirty="0"/>
                        <a:t>-</a:t>
                      </a:r>
                      <a:endParaRPr lang="he-IL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dirty="0"/>
                        <a:t>-</a:t>
                      </a:r>
                      <a:endParaRPr lang="he-IL" sz="36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dirty="0"/>
                        <a:t>-</a:t>
                      </a:r>
                      <a:endParaRPr lang="he-IL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e-I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מסלול הלמידה של תלמיד</a:t>
            </a:r>
            <a:br>
              <a:rPr lang="he-I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המתחיל בכיתה י' את התכנית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390329868"/>
      </p:ext>
    </p:extLst>
  </p:cSld>
  <p:clrMapOvr>
    <a:masterClrMapping/>
  </p:clrMapOvr>
  <p:transition spd="slow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062912" cy="1331168"/>
          </a:xfrm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e-IL" sz="2800" i="1" dirty="0"/>
              <a:t/>
            </a:r>
            <a:br>
              <a:rPr lang="he-IL" sz="2800" i="1" dirty="0"/>
            </a:br>
            <a:r>
              <a:rPr lang="he-IL" sz="2800" i="1" dirty="0"/>
              <a:t/>
            </a:r>
            <a:br>
              <a:rPr lang="he-IL" sz="2800" i="1" dirty="0"/>
            </a:br>
            <a:r>
              <a:rPr lang="he-IL" sz="2800" i="1" dirty="0"/>
              <a:t/>
            </a:r>
            <a:br>
              <a:rPr lang="he-IL" sz="2800" i="1" dirty="0"/>
            </a:br>
            <a:r>
              <a:rPr lang="he-IL" sz="2800" i="1" dirty="0"/>
              <a:t/>
            </a:r>
            <a:br>
              <a:rPr lang="he-IL" sz="2800" i="1" dirty="0"/>
            </a:br>
            <a:r>
              <a:rPr lang="he-IL" sz="2800" i="1" dirty="0"/>
              <a:t/>
            </a:r>
            <a:br>
              <a:rPr lang="he-IL" sz="2800" i="1" dirty="0"/>
            </a:br>
            <a:r>
              <a:rPr lang="he-IL" sz="2800" i="1" dirty="0"/>
              <a:t>האם ניתן לסיים את התואר עד לסיום התיכון? </a:t>
            </a:r>
            <a:br>
              <a:rPr lang="he-IL" sz="2800" i="1" dirty="0"/>
            </a:br>
            <a:endParaRPr lang="en-US" sz="2800" i="1" dirty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6388" cy="4525963"/>
          </a:xfrm>
        </p:spPr>
        <p:txBody>
          <a:bodyPr lIns="92075" tIns="46038" rIns="92075" bIns="46038">
            <a:normAutofit/>
          </a:bodyPr>
          <a:lstStyle/>
          <a:p>
            <a:pPr>
              <a:buFont typeface="Monotype Sorts"/>
              <a:buNone/>
            </a:pPr>
            <a:r>
              <a:rPr lang="en-US" sz="2800" i="1" dirty="0">
                <a:cs typeface="Arial" pitchFamily="34" charset="0"/>
              </a:rPr>
              <a:t> </a:t>
            </a:r>
            <a:endParaRPr lang="he-IL" sz="2800" i="1" dirty="0">
              <a:cs typeface="Arial" pitchFamily="34" charset="0"/>
            </a:endParaRPr>
          </a:p>
          <a:p>
            <a:pPr>
              <a:buFont typeface="Monotype Sorts"/>
              <a:buNone/>
            </a:pPr>
            <a:endParaRPr lang="he-IL" sz="2400" b="1" dirty="0"/>
          </a:p>
          <a:p>
            <a:pPr>
              <a:buFont typeface="Monotype Sorts"/>
              <a:buNone/>
            </a:pPr>
            <a:r>
              <a:rPr lang="he-IL" sz="2400" b="1" dirty="0"/>
              <a:t>בדרך-כלל לא!</a:t>
            </a:r>
          </a:p>
          <a:p>
            <a:pPr>
              <a:buFont typeface="Monotype Sorts"/>
              <a:buNone/>
            </a:pPr>
            <a:endParaRPr lang="he-IL" sz="2400" b="1" dirty="0"/>
          </a:p>
        </p:txBody>
      </p:sp>
      <p:pic>
        <p:nvPicPr>
          <p:cNvPr id="38916" name="Picture 4" descr="SO00444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7813" y="2620070"/>
            <a:ext cx="1863987" cy="2393107"/>
          </a:xfrm>
        </p:spPr>
      </p:pic>
    </p:spTree>
    <p:extLst>
      <p:ext uri="{BB962C8B-B14F-4D97-AF65-F5344CB8AC3E}">
        <p14:creationId xmlns:p14="http://schemas.microsoft.com/office/powerpoint/2010/main" val="159448625"/>
      </p:ext>
    </p:extLst>
  </p:cSld>
  <p:clrMapOvr>
    <a:masterClrMapping/>
  </p:clrMapOvr>
  <p:transition spd="slow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0120" y="116632"/>
            <a:ext cx="8183880" cy="1051560"/>
          </a:xfrm>
        </p:spPr>
        <p:txBody>
          <a:bodyPr/>
          <a:lstStyle/>
          <a:p>
            <a:pPr algn="ctr">
              <a:defRPr/>
            </a:pPr>
            <a:r>
              <a:rPr lang="he-IL" sz="3200" b="1" dirty="0">
                <a:cs typeface="+mn-cs"/>
              </a:rPr>
              <a:t>כיצד ניתן לסיים את התואר?</a:t>
            </a: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028698"/>
              </p:ext>
            </p:extLst>
          </p:nvPr>
        </p:nvGraphicFramePr>
        <p:xfrm>
          <a:off x="467544" y="1628800"/>
          <a:ext cx="8208912" cy="4165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4505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04800"/>
            <a:ext cx="8062912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e-IL" sz="4000" i="1" dirty="0"/>
              <a:t/>
            </a:r>
            <a:br>
              <a:rPr lang="he-IL" sz="4000" i="1" dirty="0"/>
            </a:br>
            <a:r>
              <a:rPr lang="he-IL" sz="2800" i="1" dirty="0"/>
              <a:t>מה זה "אפיקי מעבר"?</a:t>
            </a:r>
            <a:endParaRPr lang="en-US" sz="2800" i="1" dirty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1"/>
            <a:ext cx="8218488" cy="4205064"/>
          </a:xfrm>
        </p:spPr>
        <p:txBody>
          <a:bodyPr lIns="92075" tIns="46038" rIns="92075" bIns="46038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he-IL" sz="2400" b="1" i="1" dirty="0"/>
              <a:t>הסכמים בין האוניברסיטה הפתוחה לשאר האוניברסיטאות:</a:t>
            </a:r>
          </a:p>
          <a:p>
            <a:pPr marL="0" indent="0" fontAlgn="auto">
              <a:spcAft>
                <a:spcPts val="0"/>
              </a:spcAft>
              <a:buFont typeface="Monotype Sorts" pitchFamily="2" charset="2"/>
              <a:buNone/>
              <a:defRPr/>
            </a:pPr>
            <a:endParaRPr lang="he-IL" sz="2800" i="1" dirty="0"/>
          </a:p>
          <a:p>
            <a:pPr marL="0" indent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e-IL" sz="2800" i="1" dirty="0"/>
              <a:t> לימוד מקבץ מסוים של קורסים</a:t>
            </a:r>
          </a:p>
          <a:p>
            <a:pPr marL="0" indent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e-IL" sz="2800" i="1" dirty="0"/>
              <a:t> סיום קורסי המקבץ בציונים נדרשים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he-IL" sz="2800" i="1" dirty="0"/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he-IL" b="1" i="1" dirty="0"/>
              <a:t>קבלה לשנה א' או לשנה ב' </a:t>
            </a:r>
            <a:r>
              <a:rPr lang="he-IL" i="1" dirty="0"/>
              <a:t>באוניברסיטה הרלבנטית ללא פסיכומטרי.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he-IL" i="1" dirty="0"/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he-IL" sz="2200" i="1" dirty="0">
                <a:hlinkClick r:id="rId2"/>
              </a:rPr>
              <a:t>פרטים – באתר הבית של האוניברסיטה הפתוחה</a:t>
            </a:r>
            <a:endParaRPr lang="he-IL" sz="2200" i="1" dirty="0"/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he-IL" sz="2800" i="1" dirty="0"/>
          </a:p>
          <a:p>
            <a:pPr marL="365760" indent="-256032" fontAlgn="auto"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2800" i="1" dirty="0"/>
          </a:p>
        </p:txBody>
      </p:sp>
      <p:pic>
        <p:nvPicPr>
          <p:cNvPr id="39940" name="Picture 4" descr="SO00444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69514" y="4941888"/>
            <a:ext cx="924336" cy="935384"/>
          </a:xfrm>
        </p:spPr>
      </p:pic>
      <p:sp>
        <p:nvSpPr>
          <p:cNvPr id="5" name="חץ למטה 4"/>
          <p:cNvSpPr/>
          <p:nvPr/>
        </p:nvSpPr>
        <p:spPr>
          <a:xfrm flipH="1">
            <a:off x="5785906" y="3645024"/>
            <a:ext cx="45719" cy="3689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l"/>
              <a:defRPr/>
            </a:pPr>
            <a:endParaRPr lang="he-IL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04800"/>
            <a:ext cx="8062912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e-IL" sz="4000" i="1" dirty="0"/>
              <a:t/>
            </a:r>
            <a:br>
              <a:rPr lang="he-IL" sz="4000" i="1" dirty="0"/>
            </a:br>
            <a:r>
              <a:rPr lang="he-IL" sz="2800" b="1" i="1" dirty="0"/>
              <a:t>תמיכה בית ספרית</a:t>
            </a:r>
            <a:endParaRPr lang="en-US" sz="2800" b="1" i="1" dirty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340768"/>
            <a:ext cx="8218488" cy="2044700"/>
          </a:xfrm>
        </p:spPr>
        <p:txBody>
          <a:bodyPr lIns="92075" tIns="46038" rIns="92075" bIns="46038">
            <a:normAutofit fontScale="62500" lnSpcReduction="20000"/>
          </a:bodyPr>
          <a:lstStyle/>
          <a:p>
            <a:pPr marL="36576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he-IL" sz="2800" b="1" dirty="0">
                <a:latin typeface="Narkisim" pitchFamily="34" charset="-79"/>
                <a:cs typeface="Narkisim" pitchFamily="34" charset="-79"/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he-IL" sz="4500" b="1" dirty="0">
                <a:solidFill>
                  <a:schemeClr val="accent3">
                    <a:lumMod val="75000"/>
                  </a:schemeClr>
                </a:solidFill>
                <a:latin typeface="Narkisim" pitchFamily="34" charset="-79"/>
                <a:cs typeface="Narkisim" pitchFamily="34" charset="-79"/>
              </a:rPr>
              <a:t>ועדת היגוי: </a:t>
            </a:r>
            <a:r>
              <a:rPr lang="he-IL" sz="4500" b="1" dirty="0">
                <a:latin typeface="Narkisim" pitchFamily="34" charset="-79"/>
                <a:cs typeface="Narkisim" pitchFamily="34" charset="-79"/>
              </a:rPr>
              <a:t>בראשות מנהל ביה"ס  ובהשתתפות צוות מקצועי – תלווה את הפעלת התכנית, בחירת התלמידים, ליווי ומעקב</a:t>
            </a:r>
          </a:p>
          <a:p>
            <a:pPr marL="365760" indent="0" fontAlgn="auto">
              <a:spcAft>
                <a:spcPts val="0"/>
              </a:spcAft>
              <a:buFont typeface="Wingdings 3"/>
              <a:buNone/>
              <a:defRPr/>
            </a:pPr>
            <a:endParaRPr lang="he-IL" sz="4500" b="1" dirty="0">
              <a:latin typeface="Narkisim" pitchFamily="34" charset="-79"/>
              <a:cs typeface="Narkisim" pitchFamily="34" charset="-79"/>
            </a:endParaRP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he-IL" sz="4500" b="1" dirty="0">
                <a:solidFill>
                  <a:schemeClr val="accent3">
                    <a:lumMod val="75000"/>
                  </a:schemeClr>
                </a:solidFill>
                <a:latin typeface="Narkisim" pitchFamily="34" charset="-79"/>
                <a:cs typeface="Narkisim" pitchFamily="34" charset="-79"/>
              </a:rPr>
              <a:t>רכז התכנית: </a:t>
            </a:r>
            <a:r>
              <a:rPr lang="he-IL" sz="4500" b="1" dirty="0">
                <a:latin typeface="Narkisim" pitchFamily="34" charset="-79"/>
                <a:cs typeface="Narkisim" pitchFamily="34" charset="-79"/>
              </a:rPr>
              <a:t>הפעלה שוטפת של כל מרכיבי התכנית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he-IL" sz="4500" b="1" dirty="0">
              <a:latin typeface="Narkisim" pitchFamily="34" charset="-79"/>
              <a:cs typeface="Narkisim" pitchFamily="34" charset="-79"/>
            </a:endParaRPr>
          </a:p>
          <a:p>
            <a:pPr marL="621792" lvl="1" indent="0" fontAlgn="auto">
              <a:spcBef>
                <a:spcPts val="600"/>
              </a:spcBef>
              <a:spcAft>
                <a:spcPts val="0"/>
              </a:spcAft>
              <a:buFont typeface="Verdana"/>
              <a:buChar char="◦"/>
              <a:defRPr/>
            </a:pPr>
            <a:endParaRPr lang="he-IL" sz="2400" b="1" dirty="0">
              <a:latin typeface="Narkisim" pitchFamily="34" charset="-79"/>
              <a:cs typeface="Narkisim" pitchFamily="34" charset="-79"/>
            </a:endParaRPr>
          </a:p>
          <a:p>
            <a:pPr marL="365760" indent="-256032" fontAlgn="auto"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2800" i="1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125775"/>
              </p:ext>
            </p:extLst>
          </p:nvPr>
        </p:nvGraphicFramePr>
        <p:xfrm>
          <a:off x="1259632" y="3284984"/>
          <a:ext cx="7056784" cy="2590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64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921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20280">
                <a:tc>
                  <a:txBody>
                    <a:bodyPr/>
                    <a:lstStyle/>
                    <a:p>
                      <a:pPr marL="0" lvl="1" indent="0">
                        <a:spcBef>
                          <a:spcPts val="600"/>
                        </a:spcBef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Ø"/>
                      </a:pPr>
                      <a:r>
                        <a:rPr lang="he-IL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Narkisim" pitchFamily="34" charset="-79"/>
                          <a:cs typeface="Narkisim" pitchFamily="34" charset="-79"/>
                        </a:rPr>
                        <a:t>חשיפת התכנית</a:t>
                      </a:r>
                    </a:p>
                    <a:p>
                      <a:pPr marL="0" lvl="1" indent="0">
                        <a:spcBef>
                          <a:spcPts val="600"/>
                        </a:spcBef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Ø"/>
                      </a:pPr>
                      <a:r>
                        <a:rPr lang="he-IL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Narkisim" pitchFamily="34" charset="-79"/>
                          <a:cs typeface="Narkisim" pitchFamily="34" charset="-79"/>
                        </a:rPr>
                        <a:t>מיון ובחירת התלמידים</a:t>
                      </a:r>
                    </a:p>
                    <a:p>
                      <a:pPr marL="0" lvl="1" indent="0">
                        <a:spcBef>
                          <a:spcPts val="600"/>
                        </a:spcBef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Ø"/>
                      </a:pPr>
                      <a:r>
                        <a:rPr lang="he-IL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Narkisim" pitchFamily="34" charset="-79"/>
                          <a:cs typeface="Narkisim" pitchFamily="34" charset="-79"/>
                        </a:rPr>
                        <a:t>הרשמת התלמידים לאוניברסיטה</a:t>
                      </a:r>
                    </a:p>
                    <a:p>
                      <a:pPr marL="0" lvl="1" indent="0">
                        <a:spcBef>
                          <a:spcPts val="600"/>
                        </a:spcBef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Ø"/>
                      </a:pPr>
                      <a:r>
                        <a:rPr lang="he-IL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Narkisim" pitchFamily="34" charset="-79"/>
                          <a:cs typeface="Narkisim" pitchFamily="34" charset="-79"/>
                        </a:rPr>
                        <a:t>ארגון קבוצות הלימוד </a:t>
                      </a:r>
                    </a:p>
                    <a:p>
                      <a:pPr marL="0" lvl="1" indent="0">
                        <a:spcBef>
                          <a:spcPts val="600"/>
                        </a:spcBef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Ø"/>
                      </a:pPr>
                      <a:r>
                        <a:rPr lang="he-IL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Narkisim" pitchFamily="34" charset="-79"/>
                          <a:cs typeface="Narkisim" pitchFamily="34" charset="-79"/>
                        </a:rPr>
                        <a:t>תמיכה מעשית ורגשית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>
                        <a:spcBef>
                          <a:spcPts val="600"/>
                        </a:spcBef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Ø"/>
                      </a:pPr>
                      <a:r>
                        <a:rPr lang="he-IL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Narkisim" pitchFamily="34" charset="-79"/>
                          <a:cs typeface="Narkisim" pitchFamily="34" charset="-79"/>
                        </a:rPr>
                        <a:t>מעקב אחר הישגים</a:t>
                      </a:r>
                    </a:p>
                    <a:p>
                      <a:pPr marL="0" lvl="1" indent="0">
                        <a:spcBef>
                          <a:spcPts val="600"/>
                        </a:spcBef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Ø"/>
                      </a:pPr>
                      <a:r>
                        <a:rPr lang="he-IL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Narkisim" pitchFamily="34" charset="-79"/>
                          <a:cs typeface="Narkisim" pitchFamily="34" charset="-79"/>
                        </a:rPr>
                        <a:t>קשר שוטף עם ההורים וועדת ההיגוי</a:t>
                      </a:r>
                    </a:p>
                    <a:p>
                      <a:pPr marL="0" lvl="1" indent="0">
                        <a:spcBef>
                          <a:spcPts val="600"/>
                        </a:spcBef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Ø"/>
                      </a:pPr>
                      <a:r>
                        <a:rPr lang="he-IL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Narkisim" pitchFamily="34" charset="-79"/>
                          <a:cs typeface="Narkisim" pitchFamily="34" charset="-79"/>
                        </a:rPr>
                        <a:t>קשר שוטף עם האו"פ</a:t>
                      </a:r>
                    </a:p>
                    <a:p>
                      <a:pPr marL="0" lvl="1" indent="0">
                        <a:spcBef>
                          <a:spcPts val="600"/>
                        </a:spcBef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Ø"/>
                      </a:pPr>
                      <a:r>
                        <a:rPr lang="he-IL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Narkisim" pitchFamily="34" charset="-79"/>
                          <a:cs typeface="Narkisim" pitchFamily="34" charset="-79"/>
                        </a:rPr>
                        <a:t>הפעלת רשת הבטחון</a:t>
                      </a:r>
                    </a:p>
                    <a:p>
                      <a:pPr marL="0" lvl="1" indent="0">
                        <a:spcBef>
                          <a:spcPts val="600"/>
                        </a:spcBef>
                        <a:buClr>
                          <a:schemeClr val="accent3">
                            <a:lumMod val="75000"/>
                          </a:schemeClr>
                        </a:buClr>
                        <a:buFont typeface="Wingdings" pitchFamily="2" charset="2"/>
                        <a:buChar char="Ø"/>
                      </a:pPr>
                      <a:r>
                        <a:rPr lang="he-IL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Narkisim" pitchFamily="34" charset="-79"/>
                          <a:cs typeface="Narkisim" pitchFamily="34" charset="-79"/>
                        </a:rPr>
                        <a:t>טיפול בבקשות למלגות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buClr>
                <a:srgbClr val="2DA2BF"/>
              </a:buClr>
            </a:pPr>
            <a:endParaRPr lang="he-IL" sz="2800" b="1" dirty="0">
              <a:solidFill>
                <a:srgbClr val="DA1F28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lvl="0" algn="just">
              <a:buClr>
                <a:srgbClr val="2DA2BF"/>
              </a:buClr>
            </a:pPr>
            <a:r>
              <a:rPr lang="he-IL" sz="2800" b="1" dirty="0">
                <a:solidFill>
                  <a:srgbClr val="DA1F28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בית ספר ימנה רכז בית ספרי, </a:t>
            </a:r>
            <a:r>
              <a:rPr lang="he-IL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שיתוגמל על ידי משרד החינוך </a:t>
            </a:r>
          </a:p>
          <a:p>
            <a:pPr marL="0" lvl="0" indent="0" algn="just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r>
              <a:rPr lang="he-IL" sz="2800" b="1" dirty="0">
                <a:solidFill>
                  <a:srgbClr val="EB641B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   רכז התכנית: </a:t>
            </a:r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אחראי על ההפעלה </a:t>
            </a:r>
            <a:r>
              <a:rPr lang="he-IL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השוטפת של התכנית</a:t>
            </a:r>
          </a:p>
          <a:p>
            <a:pPr marL="457200" indent="-457200" algn="just" fontAlgn="auto">
              <a:spcAft>
                <a:spcPts val="0"/>
              </a:spcAft>
              <a:buClr>
                <a:srgbClr val="2DA2BF"/>
              </a:buClr>
              <a:defRPr/>
            </a:pPr>
            <a:r>
              <a:rPr lang="he-IL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ראיון עם התלמידים המועמדים ומיונם</a:t>
            </a:r>
          </a:p>
          <a:p>
            <a:pPr marL="457200" indent="-457200" algn="just" fontAlgn="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תמיכה מעשית ורגשית</a:t>
            </a:r>
            <a:endParaRPr 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457200" indent="-457200" algn="just" fontAlgn="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מעקב אחר הישגים</a:t>
            </a:r>
            <a:endParaRPr 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457200" indent="-457200" algn="just" fontAlgn="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קשר שוטף עם ההורים ומדריכת התכנית במשרד החינוך</a:t>
            </a:r>
            <a:endParaRPr 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457200" indent="-457200" algn="just" fontAlgn="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קשר שוטף עם האוניברסיטה</a:t>
            </a:r>
            <a:endParaRPr 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457200" indent="-457200" algn="just" fontAlgn="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טיפול בבקשות למלגו</a:t>
            </a:r>
            <a:r>
              <a:rPr lang="he-I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ת</a:t>
            </a:r>
            <a:endParaRPr lang="he-I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5175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1417637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e-IL" spc="200" dirty="0">
                <a:solidFill>
                  <a:schemeClr val="bg2">
                    <a:lumMod val="25000"/>
                  </a:schemeClr>
                </a:solidFill>
                <a:cs typeface="+mn-cs"/>
              </a:rPr>
              <a:t>שותפים</a:t>
            </a:r>
            <a:br>
              <a:rPr lang="he-IL" spc="200" dirty="0">
                <a:solidFill>
                  <a:schemeClr val="bg2">
                    <a:lumMod val="25000"/>
                  </a:schemeClr>
                </a:solidFill>
                <a:cs typeface="+mn-cs"/>
              </a:rPr>
            </a:br>
            <a:endParaRPr lang="he-IL" sz="2400" spc="200" dirty="0">
              <a:solidFill>
                <a:schemeClr val="bg2">
                  <a:lumMod val="25000"/>
                </a:schemeClr>
              </a:solidFill>
              <a:cs typeface="+mn-cs"/>
            </a:endParaRPr>
          </a:p>
        </p:txBody>
      </p:sp>
      <p:graphicFrame>
        <p:nvGraphicFramePr>
          <p:cNvPr id="14" name="דיאגרמה 13"/>
          <p:cNvGraphicFramePr>
            <a:graphicFrameLocks noChangeAspect="1"/>
          </p:cNvGraphicFramePr>
          <p:nvPr/>
        </p:nvGraphicFramePr>
        <p:xfrm>
          <a:off x="2987824" y="3212976"/>
          <a:ext cx="3840480" cy="256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חץ שמאלה-ימינה 14"/>
          <p:cNvSpPr/>
          <p:nvPr/>
        </p:nvSpPr>
        <p:spPr>
          <a:xfrm>
            <a:off x="4427538" y="4652963"/>
            <a:ext cx="865187" cy="2159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l"/>
              <a:defRPr/>
            </a:pPr>
            <a:endParaRPr lang="he-IL"/>
          </a:p>
        </p:txBody>
      </p:sp>
      <p:sp>
        <p:nvSpPr>
          <p:cNvPr id="10" name="הסבר קווי 2 9"/>
          <p:cNvSpPr/>
          <p:nvPr/>
        </p:nvSpPr>
        <p:spPr>
          <a:xfrm>
            <a:off x="6804248" y="1340768"/>
            <a:ext cx="1871662" cy="1295400"/>
          </a:xfrm>
          <a:prstGeom prst="borderCallout2">
            <a:avLst>
              <a:gd name="adj1" fmla="val 36616"/>
              <a:gd name="adj2" fmla="val -3294"/>
              <a:gd name="adj3" fmla="val 56391"/>
              <a:gd name="adj4" fmla="val -101945"/>
              <a:gd name="adj5" fmla="val 142353"/>
              <a:gd name="adj6" fmla="val -107059"/>
            </a:avLst>
          </a:prstGeom>
          <a:gradFill>
            <a:gsLst>
              <a:gs pos="0">
                <a:schemeClr val="bg2">
                  <a:lumMod val="50000"/>
                </a:schemeClr>
              </a:gs>
              <a:gs pos="50000">
                <a:schemeClr val="lt1">
                  <a:hueOff val="0"/>
                  <a:satOff val="0"/>
                  <a:lumOff val="0"/>
                  <a:alphaOff val="0"/>
                  <a:shade val="45000"/>
                  <a:satMod val="170000"/>
                </a:schemeClr>
              </a:gs>
              <a:gs pos="70000">
                <a:schemeClr val="lt1">
                  <a:hueOff val="0"/>
                  <a:satOff val="0"/>
                  <a:lumOff val="0"/>
                  <a:alphaOff val="0"/>
                  <a:tint val="99000"/>
                  <a:shade val="65000"/>
                  <a:satMod val="155000"/>
                </a:schemeClr>
              </a:gs>
              <a:gs pos="100000">
                <a:schemeClr val="lt1">
                  <a:hueOff val="0"/>
                  <a:satOff val="0"/>
                  <a:lumOff val="0"/>
                  <a:alphaOff val="0"/>
                  <a:tint val="95500"/>
                  <a:shade val="100000"/>
                  <a:satMod val="155000"/>
                </a:schemeClr>
              </a:gs>
            </a:gsLst>
            <a:lin ang="16200000" scaled="0"/>
          </a:gra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  <a:defRPr/>
            </a:pPr>
            <a:r>
              <a:rPr lang="he-IL" sz="2000" b="1" dirty="0">
                <a:solidFill>
                  <a:schemeClr val="bg2">
                    <a:lumMod val="25000"/>
                  </a:schemeClr>
                </a:solidFill>
              </a:rPr>
              <a:t>המועצה להשכלה גבוהה</a:t>
            </a:r>
          </a:p>
        </p:txBody>
      </p:sp>
      <p:sp>
        <p:nvSpPr>
          <p:cNvPr id="12" name="הסבר קווי 2 11"/>
          <p:cNvSpPr/>
          <p:nvPr/>
        </p:nvSpPr>
        <p:spPr>
          <a:xfrm>
            <a:off x="395288" y="1412875"/>
            <a:ext cx="2520950" cy="1223963"/>
          </a:xfrm>
          <a:prstGeom prst="borderCallout2">
            <a:avLst>
              <a:gd name="adj1" fmla="val 32221"/>
              <a:gd name="adj2" fmla="val 99938"/>
              <a:gd name="adj3" fmla="val 54902"/>
              <a:gd name="adj4" fmla="val 152380"/>
              <a:gd name="adj5" fmla="val 143872"/>
              <a:gd name="adj6" fmla="val 169835"/>
            </a:avLst>
          </a:prstGeom>
          <a:gradFill>
            <a:gsLst>
              <a:gs pos="0">
                <a:schemeClr val="bg2">
                  <a:lumMod val="50000"/>
                </a:schemeClr>
              </a:gs>
              <a:gs pos="50000">
                <a:schemeClr val="lt1">
                  <a:hueOff val="0"/>
                  <a:satOff val="0"/>
                  <a:lumOff val="0"/>
                  <a:alphaOff val="0"/>
                  <a:shade val="45000"/>
                  <a:satMod val="170000"/>
                </a:schemeClr>
              </a:gs>
              <a:gs pos="70000">
                <a:schemeClr val="lt1">
                  <a:hueOff val="0"/>
                  <a:satOff val="0"/>
                  <a:lumOff val="0"/>
                  <a:alphaOff val="0"/>
                  <a:tint val="99000"/>
                  <a:shade val="65000"/>
                  <a:satMod val="155000"/>
                </a:schemeClr>
              </a:gs>
              <a:gs pos="100000">
                <a:schemeClr val="lt1">
                  <a:hueOff val="0"/>
                  <a:satOff val="0"/>
                  <a:lumOff val="0"/>
                  <a:alphaOff val="0"/>
                  <a:tint val="95500"/>
                  <a:shade val="100000"/>
                  <a:satMod val="155000"/>
                </a:schemeClr>
              </a:gs>
            </a:gsLst>
            <a:lin ang="16200000" scaled="0"/>
          </a:gra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l"/>
              <a:defRPr/>
            </a:pPr>
            <a:endParaRPr lang="he-IL" sz="2000" b="1" dirty="0"/>
          </a:p>
          <a:p>
            <a:pPr algn="ctr" rtl="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  <a:defRPr/>
            </a:pPr>
            <a:r>
              <a:rPr lang="he-IL" sz="2000" b="1" dirty="0">
                <a:solidFill>
                  <a:schemeClr val="bg2">
                    <a:lumMod val="25000"/>
                  </a:schemeClr>
                </a:solidFill>
              </a:rPr>
              <a:t>משרד ראש הממשלה המועצה הלאומית לכלכלה </a:t>
            </a:r>
          </a:p>
          <a:p>
            <a:pPr algn="ctr" rtl="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  <a:defRPr/>
            </a:pPr>
            <a:endParaRPr lang="he-IL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44650" y="908720"/>
            <a:ext cx="7227750" cy="936104"/>
          </a:xfrm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e-IL" i="1" dirty="0"/>
              <a:t/>
            </a:r>
            <a:br>
              <a:rPr lang="he-IL" i="1" dirty="0"/>
            </a:br>
            <a:r>
              <a:rPr lang="he-IL" i="1" dirty="0"/>
              <a:t/>
            </a:r>
            <a:br>
              <a:rPr lang="he-IL" i="1" dirty="0"/>
            </a:br>
            <a:r>
              <a:rPr lang="he-IL" i="1" dirty="0"/>
              <a:t>אקדמיה בתיכון – בחירת התלמידים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4293096"/>
            <a:ext cx="8183880" cy="4187952"/>
          </a:xfrm>
        </p:spPr>
        <p:txBody>
          <a:bodyPr lIns="92075" tIns="46038" rIns="92075" bIns="46038"/>
          <a:lstStyle/>
          <a:p>
            <a:pPr marL="109537" indent="0">
              <a:buNone/>
            </a:pPr>
            <a:r>
              <a:rPr lang="he-IL" i="1" dirty="0"/>
              <a:t>למי מתאימים הלימודים ?</a:t>
            </a:r>
            <a:r>
              <a:rPr lang="en-US" i="1" dirty="0">
                <a:cs typeface="Arial" pitchFamily="34" charset="0"/>
              </a:rPr>
              <a:t>  </a:t>
            </a:r>
          </a:p>
        </p:txBody>
      </p:sp>
      <p:graphicFrame>
        <p:nvGraphicFramePr>
          <p:cNvPr id="169988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526577"/>
              </p:ext>
            </p:extLst>
          </p:nvPr>
        </p:nvGraphicFramePr>
        <p:xfrm>
          <a:off x="1331640" y="1988840"/>
          <a:ext cx="1546672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4" name="Clip" r:id="rId3" imgW="14849640" imgH="31961160" progId="">
                  <p:embed/>
                </p:oleObj>
              </mc:Choice>
              <mc:Fallback>
                <p:oleObj name="Clip" r:id="rId3" imgW="14849640" imgH="3196116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988840"/>
                        <a:ext cx="1546672" cy="33123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996406"/>
              </p:ext>
            </p:extLst>
          </p:nvPr>
        </p:nvGraphicFramePr>
        <p:xfrm>
          <a:off x="2339752" y="4869160"/>
          <a:ext cx="108012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56" name="ClipArt" r:id="rId3" imgW="23169960" imgH="31554720" progId="">
                  <p:embed/>
                </p:oleObj>
              </mc:Choice>
              <mc:Fallback>
                <p:oleObj name="ClipArt" r:id="rId3" imgW="23169960" imgH="31554720" progId="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869160"/>
                        <a:ext cx="1080120" cy="10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183880" cy="576064"/>
          </a:xfrm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e-IL" i="1" dirty="0"/>
              <a:t>האם יש לתלמיד:</a:t>
            </a:r>
            <a:endParaRPr 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idx="1"/>
          </p:nvPr>
        </p:nvSpPr>
        <p:spPr>
          <a:xfrm>
            <a:off x="502920" y="1484784"/>
            <a:ext cx="8183880" cy="3233520"/>
          </a:xfrm>
        </p:spPr>
        <p:txBody>
          <a:bodyPr lIns="92075" tIns="46038" rIns="92075" bIns="46038">
            <a:normAutofit fontScale="70000" lnSpcReduction="20000"/>
          </a:bodyPr>
          <a:lstStyle/>
          <a:p>
            <a:pPr>
              <a:lnSpc>
                <a:spcPct val="160000"/>
              </a:lnSpc>
              <a:buFont typeface="Monotype Sorts"/>
              <a:buChar char="u"/>
            </a:pPr>
            <a:r>
              <a:rPr lang="en-US" sz="4000" i="1" dirty="0">
                <a:cs typeface="Arial" pitchFamily="34" charset="0"/>
              </a:rPr>
              <a:t> </a:t>
            </a:r>
            <a:r>
              <a:rPr lang="he-IL" sz="3200" b="1" i="1" dirty="0"/>
              <a:t>יכולת לימודית</a:t>
            </a:r>
            <a:endParaRPr lang="en-US" sz="3200" b="1" i="1" dirty="0">
              <a:cs typeface="Arial" pitchFamily="34" charset="0"/>
            </a:endParaRPr>
          </a:p>
          <a:p>
            <a:pPr>
              <a:lnSpc>
                <a:spcPct val="160000"/>
              </a:lnSpc>
              <a:buFont typeface="Monotype Sorts"/>
              <a:buChar char="u"/>
            </a:pPr>
            <a:r>
              <a:rPr lang="en-US" sz="3200" b="1" i="1" dirty="0">
                <a:cs typeface="Arial" pitchFamily="34" charset="0"/>
              </a:rPr>
              <a:t> </a:t>
            </a:r>
            <a:r>
              <a:rPr lang="he-IL" sz="3200" b="1" i="1" dirty="0"/>
              <a:t>הניעה (מוטיבציה)</a:t>
            </a:r>
            <a:endParaRPr lang="en-US" sz="3200" b="1" i="1" dirty="0">
              <a:cs typeface="Arial" pitchFamily="34" charset="0"/>
            </a:endParaRPr>
          </a:p>
          <a:p>
            <a:pPr>
              <a:lnSpc>
                <a:spcPct val="160000"/>
              </a:lnSpc>
              <a:buFont typeface="Monotype Sorts"/>
              <a:buChar char="u"/>
            </a:pPr>
            <a:r>
              <a:rPr lang="en-US" sz="3200" b="1" i="1" dirty="0">
                <a:cs typeface="Arial" pitchFamily="34" charset="0"/>
              </a:rPr>
              <a:t> </a:t>
            </a:r>
            <a:r>
              <a:rPr lang="he-IL" sz="3200" b="1" i="1" dirty="0"/>
              <a:t>כושר התמדה</a:t>
            </a:r>
            <a:endParaRPr lang="en-US" sz="3200" b="1" i="1" dirty="0">
              <a:cs typeface="Arial" pitchFamily="34" charset="0"/>
            </a:endParaRPr>
          </a:p>
          <a:p>
            <a:pPr>
              <a:lnSpc>
                <a:spcPct val="160000"/>
              </a:lnSpc>
              <a:buFont typeface="Monotype Sorts"/>
              <a:buChar char="u"/>
            </a:pPr>
            <a:r>
              <a:rPr lang="en-US" sz="3200" b="1" i="1" dirty="0">
                <a:cs typeface="Arial" pitchFamily="34" charset="0"/>
              </a:rPr>
              <a:t> </a:t>
            </a:r>
            <a:r>
              <a:rPr lang="he-IL" sz="3200" b="1" i="1" dirty="0"/>
              <a:t>סקרנות אינטלקטואלית</a:t>
            </a:r>
            <a:endParaRPr lang="en-US" sz="3200" b="1" i="1" dirty="0">
              <a:cs typeface="Arial" pitchFamily="34" charset="0"/>
            </a:endParaRPr>
          </a:p>
          <a:p>
            <a:pPr>
              <a:lnSpc>
                <a:spcPct val="160000"/>
              </a:lnSpc>
              <a:buFont typeface="Monotype Sorts"/>
              <a:buChar char="u"/>
            </a:pPr>
            <a:r>
              <a:rPr lang="en-US" sz="3200" b="1" i="1" dirty="0">
                <a:cs typeface="Arial" pitchFamily="34" charset="0"/>
              </a:rPr>
              <a:t> </a:t>
            </a:r>
            <a:r>
              <a:rPr lang="he-IL" sz="3200" b="1" i="1" dirty="0"/>
              <a:t>זמן פנוי ויכולת ניהול זמן</a:t>
            </a:r>
            <a:endParaRPr lang="en-US" sz="3200" b="1" i="1" dirty="0">
              <a:cs typeface="Arial" pitchFamily="34" charset="0"/>
            </a:endParaRPr>
          </a:p>
          <a:p>
            <a:pPr>
              <a:lnSpc>
                <a:spcPct val="160000"/>
              </a:lnSpc>
              <a:buFont typeface="Monotype Sorts"/>
              <a:buChar char="u"/>
            </a:pPr>
            <a:r>
              <a:rPr lang="en-US" sz="3200" b="1" i="1" dirty="0">
                <a:cs typeface="Arial" pitchFamily="34" charset="0"/>
              </a:rPr>
              <a:t> </a:t>
            </a:r>
            <a:r>
              <a:rPr lang="he-IL" sz="3200" b="1" i="1" dirty="0"/>
              <a:t>עניין בתחום/י לימוד</a:t>
            </a:r>
            <a:r>
              <a:rPr lang="en-US" sz="3200" b="1" i="1" dirty="0">
                <a:cs typeface="Arial" pitchFamily="34" charset="0"/>
              </a:rPr>
              <a:t> </a:t>
            </a:r>
          </a:p>
        </p:txBody>
      </p:sp>
      <p:graphicFrame>
        <p:nvGraphicFramePr>
          <p:cNvPr id="45061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1941009"/>
              </p:ext>
            </p:extLst>
          </p:nvPr>
        </p:nvGraphicFramePr>
        <p:xfrm>
          <a:off x="539552" y="4365104"/>
          <a:ext cx="1776041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57" name="ClipArt" r:id="rId5" imgW="2433983" imgH="3659072" progId="">
                  <p:embed/>
                </p:oleObj>
              </mc:Choice>
              <mc:Fallback>
                <p:oleObj name="ClipArt" r:id="rId5" imgW="2433983" imgH="3659072" progId="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365104"/>
                        <a:ext cx="1776041" cy="1656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e-IL" sz="2400" b="1" dirty="0"/>
              <a:t>איך נרשמים וכמה זה עולה? (נכון לסמסטר ב2016)</a:t>
            </a:r>
            <a:endParaRPr lang="en-US" sz="2400" b="1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124744"/>
            <a:ext cx="8136904" cy="4968552"/>
          </a:xfrm>
        </p:spPr>
        <p:txBody>
          <a:bodyPr lIns="92075" tIns="46038" rIns="92075" bIns="46038">
            <a:noAutofit/>
          </a:bodyPr>
          <a:lstStyle/>
          <a:p>
            <a:pPr marL="452628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e-IL" sz="1800" i="1" dirty="0"/>
              <a:t>שכ"ל אוניברסיטאי</a:t>
            </a:r>
          </a:p>
          <a:p>
            <a:pPr marL="452628">
              <a:lnSpc>
                <a:spcPct val="150000"/>
              </a:lnSpc>
              <a:buClr>
                <a:schemeClr val="accent1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e-IL" sz="1800" i="1" dirty="0"/>
              <a:t>שכ"ל מופחת לתלמידי תיכון: </a:t>
            </a:r>
          </a:p>
          <a:p>
            <a:pPr marL="452628">
              <a:lnSpc>
                <a:spcPct val="150000"/>
              </a:lnSpc>
              <a:buClr>
                <a:schemeClr val="accent1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e-IL" sz="1800" i="1" dirty="0"/>
              <a:t>הרשמה ותשלום מידי סמסטר לקורס/ים</a:t>
            </a:r>
          </a:p>
          <a:p>
            <a:pPr marL="452628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e-IL" sz="1800" dirty="0"/>
              <a:t>כולל דמי הרשמה לסטודנט חדש, תעודת סטודנט ודמי אבטחה. </a:t>
            </a:r>
          </a:p>
          <a:p>
            <a:pPr marL="452628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e-IL" sz="1800" dirty="0"/>
              <a:t>תוספת עבור הנחיה מוגברת.</a:t>
            </a:r>
            <a:endParaRPr lang="he-IL" sz="1800" b="1" dirty="0"/>
          </a:p>
          <a:p>
            <a:pPr marL="452628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e-IL" sz="1800" dirty="0"/>
              <a:t>פרוט עלויות, אמצעי תשלום, אפשרויות ביטול וכו' – </a:t>
            </a:r>
            <a:r>
              <a:rPr lang="he-IL" sz="1800" b="1" dirty="0"/>
              <a:t>בדף המפורט </a:t>
            </a:r>
            <a:r>
              <a:rPr lang="he-IL" sz="1800" dirty="0"/>
              <a:t>שיחלק הרכז.</a:t>
            </a:r>
            <a:endParaRPr lang="he-IL" sz="1800" b="1" dirty="0"/>
          </a:p>
          <a:p>
            <a:pPr marL="649224" lvl="1" indent="-256032">
              <a:lnSpc>
                <a:spcPct val="90000"/>
              </a:lnSpc>
              <a:buClr>
                <a:schemeClr val="accent1">
                  <a:lumMod val="25000"/>
                </a:schemeClr>
              </a:buClr>
              <a:buNone/>
              <a:defRPr/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</a:rPr>
              <a:t>הרשמה במסגרת התכנית – אך ורק באמצעות רכז ביה"ס!</a:t>
            </a:r>
          </a:p>
          <a:p>
            <a:pPr marL="649224" lvl="1" indent="-256032">
              <a:buClr>
                <a:schemeClr val="accent1">
                  <a:lumMod val="25000"/>
                </a:schemeClr>
              </a:buClr>
              <a:buNone/>
              <a:defRPr/>
            </a:pPr>
            <a:r>
              <a:rPr lang="he-IL" sz="1600" b="1" dirty="0">
                <a:hlinkClick r:id="rId2"/>
              </a:rPr>
              <a:t>מלגות משרד החינוך – החלטת בתיה"ס </a:t>
            </a:r>
            <a:r>
              <a:rPr lang="he-IL" sz="1600" b="1" dirty="0">
                <a:latin typeface=""/>
                <a:hlinkClick r:id="rId2"/>
              </a:rPr>
              <a:t>(סוציו-אקונומי) – </a:t>
            </a:r>
            <a:r>
              <a:rPr lang="he-IL" sz="1600" b="1" dirty="0">
                <a:hlinkClick r:id="rId2"/>
              </a:rPr>
              <a:t>נא לפנות לרכז</a:t>
            </a:r>
          </a:p>
          <a:p>
            <a:pPr marL="649224" lvl="1" indent="-256032">
              <a:buClr>
                <a:schemeClr val="accent1">
                  <a:lumMod val="25000"/>
                </a:schemeClr>
              </a:buClr>
              <a:buNone/>
              <a:defRPr/>
            </a:pPr>
            <a:r>
              <a:rPr lang="he-IL" sz="1600" b="1" i="1" dirty="0">
                <a:hlinkClick r:id="rId2"/>
              </a:rPr>
              <a:t>מלגות הצטינות</a:t>
            </a:r>
            <a:endParaRPr lang="he-IL" sz="1600" b="1" i="1" dirty="0"/>
          </a:p>
          <a:p>
            <a:pPr marL="365760" indent="-256032" algn="ctr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25000"/>
                </a:schemeClr>
              </a:buClr>
              <a:buNone/>
              <a:defRPr/>
            </a:pPr>
            <a:endParaRPr lang="he-IL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algn="ctr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25000"/>
                </a:schemeClr>
              </a:buClr>
              <a:buNone/>
              <a:defRPr/>
            </a:pPr>
            <a:endParaRPr lang="he-IL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25000"/>
                </a:schemeClr>
              </a:buClr>
              <a:buFont typeface="Wingdings 3"/>
              <a:buNone/>
              <a:defRPr/>
            </a:pPr>
            <a:endParaRPr lang="he-IL" sz="2200" b="1" dirty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25000"/>
                </a:schemeClr>
              </a:buClr>
              <a:buFont typeface="Wingdings 3"/>
              <a:buNone/>
              <a:defRPr/>
            </a:pPr>
            <a:endParaRPr lang="he-IL" sz="2200" b="1" dirty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None/>
              <a:defRPr/>
            </a:pPr>
            <a:endParaRPr lang="he-IL" sz="2200" i="1" dirty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e-IL" sz="2200" i="1" dirty="0"/>
          </a:p>
        </p:txBody>
      </p:sp>
    </p:spTree>
  </p:cSld>
  <p:clrMapOvr>
    <a:masterClrMapping/>
  </p:clrMapOvr>
  <p:transition spd="slow"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537200" y="908720"/>
            <a:ext cx="8183880" cy="4187952"/>
          </a:xfrm>
        </p:spPr>
        <p:txBody>
          <a:bodyPr>
            <a:normAutofit fontScale="92500" lnSpcReduction="10000"/>
          </a:bodyPr>
          <a:lstStyle/>
          <a:p>
            <a:pPr algn="just"/>
            <a:endParaRPr lang="he-IL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just"/>
            <a:endParaRPr lang="he-IL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anose="020E0502050101010101" pitchFamily="34" charset="-79"/>
            </a:endParaRPr>
          </a:p>
          <a:p>
            <a:pPr algn="just"/>
            <a:r>
              <a:rPr lang="he-I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</a:rPr>
              <a:t>מלגות סיוע- </a:t>
            </a:r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</a:rPr>
              <a:t>התלמידים הלומדים במוסד אקדמי יכולים להגיש בקשות למלגות סיוע על פי הקריטריונים. את המלגות מגישים לאגף למחוננים ולמצטיינים באמצעות רכז בית הספר.</a:t>
            </a:r>
          </a:p>
          <a:p>
            <a:pPr marL="109537" indent="0" algn="just">
              <a:buNone/>
            </a:pPr>
            <a:endParaRPr lang="he-I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anose="020E0502050101010101" pitchFamily="34" charset="-79"/>
            </a:endParaRPr>
          </a:p>
          <a:p>
            <a:pPr algn="just"/>
            <a:r>
              <a:rPr lang="he-I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</a:rPr>
              <a:t>מלגת הצטיינות- </a:t>
            </a:r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</a:rPr>
              <a:t>תינתן לתלמיד שקיבל בכל אחד משני קורסים אקדמיים בשנת לימודים ציון של 85 ומעלה.</a:t>
            </a:r>
          </a:p>
          <a:p>
            <a:pPr algn="just"/>
            <a:endParaRPr lang="he-I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1043608" y="382940"/>
            <a:ext cx="8183880" cy="1051560"/>
          </a:xfrm>
        </p:spPr>
        <p:txBody>
          <a:bodyPr/>
          <a:lstStyle/>
          <a:p>
            <a:pPr algn="ctr"/>
            <a:r>
              <a:rPr lang="he-IL" dirty="0"/>
              <a:t>מלגות</a:t>
            </a:r>
          </a:p>
        </p:txBody>
      </p:sp>
    </p:spTree>
    <p:extLst>
      <p:ext uri="{BB962C8B-B14F-4D97-AF65-F5344CB8AC3E}">
        <p14:creationId xmlns:p14="http://schemas.microsoft.com/office/powerpoint/2010/main" val="271540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395536" y="1700808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he-I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במהלך שנה"ל תשע"ה התכנית הוערכה ע"י </a:t>
            </a:r>
            <a:r>
              <a:rPr lang="he-IL" sz="2200" dirty="0" err="1"/>
              <a:t>ה</a:t>
            </a:r>
            <a:r>
              <a:rPr lang="he-IL" sz="2200" b="1" dirty="0" err="1"/>
              <a:t>ראמ"ה</a:t>
            </a:r>
            <a:r>
              <a:rPr lang="he-IL" sz="2200" b="1" dirty="0"/>
              <a:t> - הרשות הארצית למדידה והערכה בחינוך.</a:t>
            </a:r>
          </a:p>
          <a:p>
            <a:pPr algn="just">
              <a:lnSpc>
                <a:spcPct val="150000"/>
              </a:lnSpc>
            </a:pPr>
            <a:r>
              <a:rPr lang="he-I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מממצאיה עולה כי מנהלים, מורים ותלמידים ביטאו שביעות רצון גבוהה מהתכנית. מדברי תלמיד במסלול ההמרה במדעי המדינה בבית ספר בפיקוח הממלכתי</a:t>
            </a:r>
            <a:r>
              <a:rPr lang="he-I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he-IL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"ההחלטה הכי טובה שעשיתי בחיי". </a:t>
            </a:r>
          </a:p>
          <a:p>
            <a:pPr algn="just">
              <a:lnSpc>
                <a:spcPct val="150000"/>
              </a:lnSpc>
            </a:pPr>
            <a:r>
              <a:rPr lang="he-IL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"גם בכיתות המצוינים והמחוננים הילדים הללו משתעממים ובאקדמיה הם פורחים. יש תכנים משמעותיים שהילדים לא היו מגיעים אליהם בלי ההזדמנות הזו" </a:t>
            </a:r>
            <a:r>
              <a:rPr lang="he-IL" sz="2200" b="1" dirty="0"/>
              <a:t>-</a:t>
            </a:r>
            <a:r>
              <a:rPr lang="he-I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מנהל בית ספר ממלכתי במרכז הארץ.</a:t>
            </a:r>
          </a:p>
          <a:p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he-IL" sz="3200" dirty="0">
                <a:solidFill>
                  <a:srgbClr val="464646"/>
                </a:solidFill>
              </a:rPr>
              <a:t>הערכת התכנית "אקדמיה בתיכון"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545843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539552" y="1484784"/>
            <a:ext cx="8183880" cy="4752528"/>
          </a:xfrm>
        </p:spPr>
        <p:txBody>
          <a:bodyPr>
            <a:normAutofit lnSpcReduction="10000"/>
          </a:bodyPr>
          <a:lstStyle/>
          <a:p>
            <a:pPr marL="342900" lvl="0" indent="-3429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he-IL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"</a:t>
            </a:r>
            <a:r>
              <a:rPr lang="he-IL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עבור הילדים הללו התכנית היא הצלה, בית ספר מותאם ככל שיהיה מבחינת היצע תכניות לא יכול לספק את המגוון המתאים להם"- </a:t>
            </a:r>
            <a:r>
              <a:rPr lang="he-I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מנהל תיכון בפיקוח הממלכתי במרכז הארץ.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342900" lvl="0" indent="-3429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he-IL" sz="2000" b="1" dirty="0">
                <a:latin typeface="Calibri"/>
              </a:rPr>
              <a:t>עמדות כלפי הלימודים במסגרת האקדמית: </a:t>
            </a:r>
            <a:r>
              <a:rPr lang="he-I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שיעור גבוה מאד בקרב התלמידים סבורים במידה רבה עד רבה מאד שהתכנית מאפשרת למידה ברמה גבוהה (90%), אתגר לימודי (84%), ולמידה בקורסים שמעניינים אותם (82%); אין הבדלים משמעותיים בין מקצועות הלימוד.</a:t>
            </a:r>
            <a:endParaRPr 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342900" lvl="0" indent="-3429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he-I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רכישת מיומנויות ללמידה עצמאית, ארגון זמן, ועמידה בלחץ ועומס;</a:t>
            </a:r>
          </a:p>
          <a:p>
            <a:pPr marL="457200" lvl="1" indent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he-IL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"העצמאות מאד חשובה. בבית הספר אומרים לך כל הזמן בדיוק מה לעשות ומתי. באוניברסיטה הפתוחה יש מסגרת מאד ברורה ומדויקת בקורסים, אבל בין לבין כל אחד עצמאי"- </a:t>
            </a:r>
            <a:r>
              <a:rPr lang="he-I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תלמיד במסלול ההמרה בפיזיקה, בתיכון בפיקוח הממלכתי במרכז הארץ.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>
              <a:lnSpc>
                <a:spcPct val="150000"/>
              </a:lnSpc>
            </a:pP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200" dirty="0"/>
              <a:t>תגובות שהתקבלו במהלך הערכת התכנית מראיונות ומשאלונ</a:t>
            </a:r>
            <a:r>
              <a:rPr lang="he-IL" sz="2700" dirty="0"/>
              <a:t>י</a:t>
            </a:r>
            <a:r>
              <a:rPr lang="he-IL" sz="3200" dirty="0"/>
              <a:t>ם</a:t>
            </a:r>
          </a:p>
        </p:txBody>
      </p:sp>
    </p:spTree>
    <p:extLst>
      <p:ext uri="{BB962C8B-B14F-4D97-AF65-F5344CB8AC3E}">
        <p14:creationId xmlns:p14="http://schemas.microsoft.com/office/powerpoint/2010/main" val="7110392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63960" y="92066"/>
            <a:ext cx="81369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kumimoji="0" lang="he-IL" sz="1600" b="1" dirty="0">
              <a:latin typeface="Arial" pitchFamily="34" charset="0"/>
              <a:ea typeface="Times New Roman" pitchFamily="18" charset="0"/>
              <a:cs typeface="David" pitchFamily="34" charset="-79"/>
            </a:endParaRPr>
          </a:p>
          <a:p>
            <a:pPr algn="ctr">
              <a:defRPr/>
            </a:pPr>
            <a:endParaRPr kumimoji="0" lang="he-IL" sz="1600" b="1" dirty="0">
              <a:latin typeface="Arial" pitchFamily="34" charset="0"/>
              <a:ea typeface="Times New Roman" pitchFamily="18" charset="0"/>
              <a:cs typeface="David" pitchFamily="34" charset="-79"/>
            </a:endParaRPr>
          </a:p>
          <a:p>
            <a:pPr algn="ctr">
              <a:defRPr/>
            </a:pPr>
            <a:r>
              <a:rPr kumimoji="0" lang="he-IL" sz="2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David" pitchFamily="34" charset="-79"/>
              </a:rPr>
              <a:t>אקדמיה בתיכון</a:t>
            </a:r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72400" cy="1199704"/>
          </a:xfrm>
        </p:spPr>
        <p:txBody>
          <a:bodyPr/>
          <a:lstStyle/>
          <a:p>
            <a:pPr algn="ctr"/>
            <a:r>
              <a:rPr lang="he-IL" b="1" dirty="0">
                <a:hlinkClick r:id="rId2"/>
              </a:rPr>
              <a:t>חדשות ערוץ 2 פברואר 2013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1628662605"/>
      </p:ext>
    </p:extLst>
  </p:cSld>
  <p:clrMapOvr>
    <a:masterClrMapping/>
  </p:clrMapOvr>
  <p:transition spd="slow"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כותרת 15"/>
          <p:cNvSpPr>
            <a:spLocks noGrp="1"/>
          </p:cNvSpPr>
          <p:nvPr>
            <p:ph type="title"/>
          </p:nvPr>
        </p:nvSpPr>
        <p:spPr>
          <a:xfrm>
            <a:off x="4572000" y="692150"/>
            <a:ext cx="4125913" cy="1417638"/>
          </a:xfrm>
        </p:spPr>
        <p:txBody>
          <a:bodyPr rtlCol="1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e-IL" sz="3200" dirty="0"/>
              <a:t>  </a:t>
            </a:r>
            <a:r>
              <a:rPr lang="he-IL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משרד החינוך</a:t>
            </a:r>
            <a:br>
              <a:rPr lang="he-IL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he-IL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המינהל הפדגוגי</a:t>
            </a:r>
            <a:endParaRPr lang="he-IL" sz="3200" dirty="0">
              <a:solidFill>
                <a:schemeClr val="tx1">
                  <a:lumMod val="65000"/>
                  <a:lumOff val="35000"/>
                </a:schemeClr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560763"/>
          </a:xfrm>
        </p:spPr>
        <p:txBody>
          <a:bodyPr>
            <a:normAutofit lnSpcReduction="10000"/>
          </a:bodyPr>
          <a:lstStyle/>
          <a:p>
            <a:pPr marL="365760" indent="-256032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4800" b="1" dirty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אקדמיה בתיכון</a:t>
            </a:r>
            <a:r>
              <a:rPr lang="he-IL" sz="5400" b="1" dirty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5400" b="1" dirty="0">
                <a:ln w="10541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5400" b="1" dirty="0">
                <a:ln w="10541" cmpd="sng">
                  <a:noFill/>
                  <a:prstDash val="solid"/>
                </a:ln>
                <a:solidFill>
                  <a:srgbClr val="8FE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5400" b="1" dirty="0">
                <a:ln w="10541" cmpd="sng">
                  <a:noFill/>
                  <a:prstDash val="solid"/>
                </a:ln>
                <a:solidFill>
                  <a:srgbClr val="8FE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3600" dirty="0">
                <a:ln w="10541" cmpd="sng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  <a:hlinkClick r:id="rId4"/>
              </a:rPr>
              <a:t>בהצלחה!</a:t>
            </a:r>
            <a:endParaRPr lang="he-IL" sz="3600" dirty="0">
              <a:ln w="10541" cmpd="sng">
                <a:noFill/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Yad-Brush" pitchFamily="2" charset="-79"/>
              <a:cs typeface="Guttman Yad-Brush" pitchFamily="2" charset="-79"/>
            </a:endParaRPr>
          </a:p>
          <a:p>
            <a:pPr marL="365760" indent="-256032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4400" b="1" dirty="0">
                <a:ln w="10541" cmpd="sng">
                  <a:noFill/>
                  <a:prstDash val="solid"/>
                </a:ln>
                <a:solidFill>
                  <a:srgbClr val="8FE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4400" b="1" dirty="0">
                <a:ln w="10541" cmpd="sng">
                  <a:noFill/>
                  <a:prstDash val="solid"/>
                </a:ln>
                <a:solidFill>
                  <a:srgbClr val="8FE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e-IL" sz="4400" dirty="0"/>
          </a:p>
        </p:txBody>
      </p:sp>
      <p:sp>
        <p:nvSpPr>
          <p:cNvPr id="4" name="כותרת 15"/>
          <p:cNvSpPr txBox="1">
            <a:spLocks/>
          </p:cNvSpPr>
          <p:nvPr/>
        </p:nvSpPr>
        <p:spPr bwMode="auto">
          <a:xfrm>
            <a:off x="323850" y="692150"/>
            <a:ext cx="41243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1" anchor="ctr"/>
          <a:lstStyle/>
          <a:p>
            <a:pPr algn="l" rtl="0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Monotype Sorts" pitchFamily="2" charset="2"/>
              <a:buNone/>
              <a:defRPr/>
            </a:pPr>
            <a:r>
              <a:rPr kumimoji="0" lang="he-IL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האוניברסיטה הפתוחה</a:t>
            </a:r>
          </a:p>
          <a:p>
            <a:pPr algn="ctr" rtl="0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Monotype Sorts" pitchFamily="2" charset="2"/>
              <a:buNone/>
              <a:defRPr/>
            </a:pPr>
            <a:r>
              <a:rPr kumimoji="0" lang="he-IL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דיקנט הלימודים</a:t>
            </a:r>
            <a:endParaRPr kumimoji="0" lang="he-IL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>
            <a:normAutofit/>
          </a:bodyPr>
          <a:lstStyle/>
          <a:p>
            <a:r>
              <a:rPr lang="he-IL" b="1" dirty="0">
                <a:solidFill>
                  <a:schemeClr val="accent6">
                    <a:lumMod val="50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מה לומדים באוניברסיטה הפתוחה?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75656" y="2852936"/>
            <a:ext cx="6995120" cy="2548880"/>
          </a:xfrm>
        </p:spPr>
        <p:txBody>
          <a:bodyPr/>
          <a:lstStyle/>
          <a:p>
            <a:pPr marL="0" indent="0" algn="ctr">
              <a:buNone/>
            </a:pPr>
            <a:r>
              <a:rPr lang="he-IL" b="1" dirty="0">
                <a:hlinkClick r:id="rId2"/>
              </a:rPr>
              <a:t>האוניברסיטה הפתוחה</a:t>
            </a:r>
          </a:p>
          <a:p>
            <a:pPr marL="0" indent="0" algn="ctr">
              <a:buNone/>
            </a:pPr>
            <a:r>
              <a:rPr lang="he-IL" b="1" dirty="0">
                <a:hlinkClick r:id="rId2"/>
              </a:rPr>
              <a:t>תארים ותכניות לימודים</a:t>
            </a:r>
            <a:endParaRPr lang="he-IL" b="1" dirty="0"/>
          </a:p>
          <a:p>
            <a:pPr marL="0" indent="0">
              <a:buNone/>
            </a:pP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5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183880" cy="1051560"/>
          </a:xfrm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e-IL" sz="3600" dirty="0"/>
              <a:t>מהי תכנית "אקדמיה בתיכון"?</a:t>
            </a:r>
            <a:endParaRPr lang="en-US" sz="3600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844824"/>
            <a:ext cx="8229600" cy="3816895"/>
          </a:xfrm>
        </p:spPr>
        <p:txBody>
          <a:bodyPr lIns="92075" tIns="46038" rIns="92075" bIns="46038">
            <a:normAutofit fontScale="85000" lnSpcReduction="20000"/>
          </a:bodyPr>
          <a:lstStyle/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Font typeface="Wingdings 3"/>
              <a:buChar char=""/>
              <a:defRPr/>
            </a:pPr>
            <a:r>
              <a:rPr lang="he-IL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שימור מסגרת חינוכית וארגונית</a:t>
            </a:r>
            <a:r>
              <a:rPr lang="he-IL" sz="3200" b="1" dirty="0">
                <a:solidFill>
                  <a:srgbClr val="2DA2B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	</a:t>
            </a:r>
          </a:p>
          <a:p>
            <a:pPr marL="365760" indent="-256032" algn="just" fontAlgn="auto"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Font typeface="Wingdings 3"/>
              <a:buNone/>
              <a:defRPr/>
            </a:pPr>
            <a:r>
              <a:rPr lang="he-IL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	הלמידה תתקיים בליווי צמוד של רכז ומדריך ועם רשת בטחון</a:t>
            </a:r>
            <a:endParaRPr lang="he-IL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  <a:p>
            <a:pPr marL="365760" indent="-256032" algn="just" fontAlgn="auto">
              <a:spcBef>
                <a:spcPts val="12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he-IL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צבירת קרדיט אקדמי לקראת תואר</a:t>
            </a:r>
          </a:p>
          <a:p>
            <a:pPr marL="365760" indent="-256032" algn="just" fontAlgn="auto">
              <a:spcBef>
                <a:spcPts val="12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	הקרדיט שייצבר יהיה חלק מהתואר האקדמי לקראתו לומד התלמיד</a:t>
            </a:r>
          </a:p>
          <a:p>
            <a:pPr marL="365760" indent="-256032" algn="just" fontAlgn="auto">
              <a:spcBef>
                <a:spcPts val="12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he-IL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המרת בגרויות</a:t>
            </a:r>
          </a:p>
          <a:p>
            <a:pPr marL="365760" indent="-256032" algn="just" fontAlgn="auto">
              <a:spcBef>
                <a:spcPts val="12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	לימוד קורסים אקדמיים </a:t>
            </a:r>
            <a:r>
              <a:rPr lang="he-IL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שציוניהם</a:t>
            </a:r>
            <a:r>
              <a:rPr 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יחליפו את בחינות הבגרות.</a:t>
            </a:r>
          </a:p>
          <a:p>
            <a:pPr marL="365760" indent="-256032" algn="just" fontAlgn="auto">
              <a:spcBef>
                <a:spcPts val="12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  קורסי ההמרה הם חלק מנקודות הזכות לתואר.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he-I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  <a:p>
            <a:pPr marL="365760" indent="-256032" fontAlgn="auto">
              <a:spcAft>
                <a:spcPts val="0"/>
              </a:spcAft>
              <a:buFont typeface="Monotype Sorts" pitchFamily="2" charset="2"/>
              <a:buChar char="u"/>
              <a:defRPr/>
            </a:pPr>
            <a:endParaRPr lang="en-US" i="1" dirty="0"/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e-IL" sz="3600" dirty="0">
                <a:effectLst/>
              </a:rPr>
              <a:t>המרת בגרויות - שאלות</a:t>
            </a:r>
            <a:endParaRPr lang="en-US" sz="3600" dirty="0">
              <a:effectLst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594324"/>
          </a:xfrm>
        </p:spPr>
        <p:txBody>
          <a:bodyPr lIns="92075" tIns="46038" rIns="92075" bIns="46038">
            <a:normAutofit fontScale="40000" lnSpcReduction="20000"/>
          </a:bodyPr>
          <a:lstStyle/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he-IL" sz="5100" b="1" dirty="0">
                <a:solidFill>
                  <a:schemeClr val="accent1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בכמה מקצועות המרה ניתן לבחור?</a:t>
            </a:r>
          </a:p>
          <a:p>
            <a:pPr marL="365760" indent="-256032" algn="just" fontAlgn="auto">
              <a:spcBef>
                <a:spcPts val="18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he-IL" sz="3800" b="1" dirty="0">
                <a:solidFill>
                  <a:srgbClr val="C00000"/>
                </a:solidFill>
                <a:latin typeface="Narkisim" pitchFamily="34" charset="-79"/>
                <a:cs typeface="Narkisim" pitchFamily="34" charset="-79"/>
              </a:rPr>
              <a:t>	</a:t>
            </a:r>
            <a:r>
              <a:rPr lang="he-IL" sz="5100" b="1" dirty="0">
                <a:solidFill>
                  <a:schemeClr val="accent3">
                    <a:lumMod val="75000"/>
                  </a:schemeClr>
                </a:solidFill>
                <a:latin typeface="Narkisim" pitchFamily="34" charset="-79"/>
                <a:cs typeface="Narkisim" pitchFamily="34" charset="-79"/>
              </a:rPr>
              <a:t>אחד עד שניים. </a:t>
            </a:r>
            <a:r>
              <a:rPr lang="he-IL" sz="5100" b="1" dirty="0">
                <a:latin typeface="Narkisim" pitchFamily="34" charset="-79"/>
                <a:cs typeface="Narkisim" pitchFamily="34" charset="-79"/>
              </a:rPr>
              <a:t>כי צריך לסיים את כל קורסי ההמרה עד אמצע כיתה י"ב</a:t>
            </a:r>
          </a:p>
          <a:p>
            <a:pPr marL="365760" indent="-256032" algn="just" fontAlgn="auto">
              <a:spcBef>
                <a:spcPts val="18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he-IL" sz="5100" b="1" dirty="0">
                <a:solidFill>
                  <a:schemeClr val="accent1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האם ההמרה היא מלאה?</a:t>
            </a:r>
          </a:p>
          <a:p>
            <a:pPr marL="365760" indent="-256032" algn="just" fontAlgn="auto">
              <a:spcBef>
                <a:spcPts val="18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he-IL" sz="3800" b="1" dirty="0">
                <a:latin typeface="Narkisim" pitchFamily="34" charset="-79"/>
                <a:cs typeface="Narkisim" pitchFamily="34" charset="-79"/>
              </a:rPr>
              <a:t> 	</a:t>
            </a:r>
            <a:r>
              <a:rPr lang="he-IL" sz="5100" b="1" dirty="0">
                <a:solidFill>
                  <a:schemeClr val="accent3">
                    <a:lumMod val="75000"/>
                  </a:schemeClr>
                </a:solidFill>
                <a:latin typeface="Narkisim" pitchFamily="34" charset="-79"/>
                <a:cs typeface="Narkisim" pitchFamily="34" charset="-79"/>
              </a:rPr>
              <a:t>בחלק מהמקצועות היא מלאה </a:t>
            </a:r>
            <a:r>
              <a:rPr lang="he-IL" sz="5100" b="1" dirty="0">
                <a:latin typeface="Narkisim" pitchFamily="34" charset="-79"/>
                <a:cs typeface="Narkisim" pitchFamily="34" charset="-79"/>
              </a:rPr>
              <a:t>– כלומר הקורסים מחליפים את כל יחידות הבגרות (למשל: מדעי המחשב, עולם הערבים והאסלאם) </a:t>
            </a:r>
            <a:r>
              <a:rPr lang="he-IL" sz="5100" b="1" dirty="0">
                <a:solidFill>
                  <a:schemeClr val="accent3">
                    <a:lumMod val="75000"/>
                  </a:schemeClr>
                </a:solidFill>
                <a:latin typeface="Narkisim" pitchFamily="34" charset="-79"/>
                <a:cs typeface="Narkisim" pitchFamily="34" charset="-79"/>
              </a:rPr>
              <a:t>ובחלק היא חלקית </a:t>
            </a:r>
            <a:r>
              <a:rPr lang="he-IL" sz="5100" b="1" dirty="0">
                <a:latin typeface="Narkisim" pitchFamily="34" charset="-79"/>
                <a:cs typeface="Narkisim" pitchFamily="34" charset="-79"/>
              </a:rPr>
              <a:t>(למשל: מתמטיקה, תיאטרון)</a:t>
            </a:r>
          </a:p>
          <a:p>
            <a:pPr marL="365760" indent="-256032" algn="just" fontAlgn="auto">
              <a:spcBef>
                <a:spcPts val="18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he-IL" sz="3800" b="1" dirty="0">
                <a:solidFill>
                  <a:srgbClr val="C00000"/>
                </a:solidFill>
                <a:latin typeface="Narkisim" pitchFamily="34" charset="-79"/>
                <a:cs typeface="Narkisim" pitchFamily="34" charset="-79"/>
              </a:rPr>
              <a:t>	</a:t>
            </a:r>
            <a:r>
              <a:rPr lang="he-IL" sz="5000" b="1" dirty="0">
                <a:solidFill>
                  <a:schemeClr val="accent1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מהם קורסי ההמרה?</a:t>
            </a:r>
          </a:p>
          <a:p>
            <a:pPr marL="365760" indent="-256032" algn="just" fontAlgn="auto">
              <a:spcBef>
                <a:spcPts val="18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he-IL" sz="5100" b="1" dirty="0">
                <a:solidFill>
                  <a:schemeClr val="accent3">
                    <a:lumMod val="75000"/>
                  </a:schemeClr>
                </a:solidFill>
                <a:latin typeface="Narkisim" pitchFamily="34" charset="-79"/>
                <a:cs typeface="Narkisim" pitchFamily="34" charset="-79"/>
              </a:rPr>
              <a:t>   </a:t>
            </a:r>
            <a:r>
              <a:rPr lang="he-IL" sz="5100" b="1" dirty="0">
                <a:solidFill>
                  <a:schemeClr val="accent3">
                    <a:lumMod val="75000"/>
                  </a:schemeClr>
                </a:solidFill>
                <a:latin typeface="Narkisim" pitchFamily="34" charset="-79"/>
                <a:cs typeface="Narkisim" pitchFamily="34" charset="-79"/>
                <a:hlinkClick r:id="rId2"/>
              </a:rPr>
              <a:t>טבלת </a:t>
            </a:r>
            <a:r>
              <a:rPr lang="he-IL" sz="5100" b="1" dirty="0" err="1">
                <a:solidFill>
                  <a:schemeClr val="accent3">
                    <a:lumMod val="75000"/>
                  </a:schemeClr>
                </a:solidFill>
                <a:latin typeface="Narkisim" pitchFamily="34" charset="-79"/>
                <a:cs typeface="Narkisim" pitchFamily="34" charset="-79"/>
                <a:hlinkClick r:id="rId2"/>
              </a:rPr>
              <a:t>ההמרות</a:t>
            </a:r>
            <a:r>
              <a:rPr lang="he-IL" sz="5100" b="1" dirty="0">
                <a:solidFill>
                  <a:schemeClr val="accent3">
                    <a:lumMod val="75000"/>
                  </a:schemeClr>
                </a:solidFill>
                <a:latin typeface="Narkisim" pitchFamily="34" charset="-79"/>
                <a:cs typeface="Narkisim" pitchFamily="34" charset="-79"/>
                <a:hlinkClick r:id="rId2"/>
              </a:rPr>
              <a:t> </a:t>
            </a:r>
            <a:r>
              <a:rPr lang="he-IL" sz="5100" b="1" dirty="0">
                <a:latin typeface="Narkisim" pitchFamily="34" charset="-79"/>
                <a:cs typeface="Narkisim" pitchFamily="34" charset="-79"/>
              </a:rPr>
              <a:t>מתפרסמת באתר האקדמיה בתיכון ובאתר האגף למחוננים ולמצטיינים, משרד החינוך</a:t>
            </a:r>
          </a:p>
          <a:p>
            <a:pPr marL="365760" indent="-256032" algn="just" fontAlgn="auto">
              <a:spcBef>
                <a:spcPts val="18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he-IL" sz="6700" b="1" dirty="0">
                <a:solidFill>
                  <a:schemeClr val="accent1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אז איך מתחילים?</a:t>
            </a:r>
          </a:p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Font typeface="Wingdings 3"/>
              <a:buNone/>
              <a:defRPr/>
            </a:pPr>
            <a:endParaRPr lang="he-I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  <a:p>
            <a:pPr marL="365760" indent="-256032" fontAlgn="auto">
              <a:spcAft>
                <a:spcPts val="0"/>
              </a:spcAft>
              <a:buFont typeface="Monotype Sorts" pitchFamily="2" charset="2"/>
              <a:buChar char="u"/>
              <a:defRPr/>
            </a:pPr>
            <a:endParaRPr lang="en-US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e-IL" sz="3600" dirty="0">
                <a:effectLst/>
              </a:rPr>
              <a:t>המרת בגרויות – קורסים מקדימים</a:t>
            </a:r>
            <a:endParaRPr lang="en-US" sz="3600" dirty="0">
              <a:effectLst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075240" cy="4378300"/>
          </a:xfrm>
        </p:spPr>
        <p:txBody>
          <a:bodyPr lIns="92075" tIns="46038" rIns="92075" bIns="46038">
            <a:normAutofit fontScale="62500" lnSpcReduction="20000"/>
          </a:bodyPr>
          <a:lstStyle/>
          <a:p>
            <a:pPr marL="365760" indent="0" fontAlgn="auto">
              <a:spcBef>
                <a:spcPts val="18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he-IL" sz="3800" b="1" dirty="0">
                <a:latin typeface="Narkisim" pitchFamily="34" charset="-79"/>
                <a:cs typeface="Narkisim" pitchFamily="34" charset="-79"/>
              </a:rPr>
              <a:t>כל תלמידי התכנית חייבים להתחיל באחד מהקורסים המקדימים: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he-IL" sz="3800" b="1" dirty="0">
                <a:latin typeface="Narkisim" pitchFamily="34" charset="-79"/>
                <a:cs typeface="Narkisim" pitchFamily="34" charset="-79"/>
              </a:rPr>
              <a:t>הקורס</a:t>
            </a:r>
            <a:r>
              <a:rPr lang="he-IL" sz="3800" b="1" dirty="0">
                <a:solidFill>
                  <a:schemeClr val="accent1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 </a:t>
            </a:r>
            <a:r>
              <a:rPr lang="he-IL" sz="3800" b="1" dirty="0">
                <a:solidFill>
                  <a:schemeClr val="accent3">
                    <a:lumMod val="75000"/>
                  </a:schemeClr>
                </a:solidFill>
                <a:latin typeface="Narkisim" pitchFamily="34" charset="-79"/>
                <a:cs typeface="Narkisim" pitchFamily="34" charset="-79"/>
              </a:rPr>
              <a:t>"אשנב למתמטיקה" </a:t>
            </a:r>
            <a:r>
              <a:rPr lang="he-IL" sz="3800" b="1" dirty="0">
                <a:solidFill>
                  <a:schemeClr val="accent1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– </a:t>
            </a:r>
            <a:r>
              <a:rPr lang="he-IL" sz="3800" b="1" dirty="0">
                <a:latin typeface="Narkisim" pitchFamily="34" charset="-79"/>
                <a:cs typeface="Narkisim" pitchFamily="34" charset="-79"/>
              </a:rPr>
              <a:t>עבור התלמידים הרוצים את התחומים:</a:t>
            </a:r>
            <a:r>
              <a:rPr lang="he-IL" sz="3800" b="1" dirty="0">
                <a:solidFill>
                  <a:schemeClr val="accent1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 </a:t>
            </a:r>
            <a:r>
              <a:rPr lang="he-IL" sz="3800" b="1" dirty="0">
                <a:solidFill>
                  <a:schemeClr val="accent3">
                    <a:lumMod val="75000"/>
                  </a:schemeClr>
                </a:solidFill>
                <a:latin typeface="Narkisim" pitchFamily="34" charset="-79"/>
                <a:cs typeface="Narkisim" pitchFamily="34" charset="-79"/>
              </a:rPr>
              <a:t>מתמטיקה, פיסיקה, מדעי המחשב. </a:t>
            </a:r>
            <a:r>
              <a:rPr lang="he-IL" sz="3800" b="1" dirty="0">
                <a:latin typeface="Narkisim" pitchFamily="34" charset="-79"/>
                <a:cs typeface="Narkisim" pitchFamily="34" charset="-79"/>
              </a:rPr>
              <a:t>לאחר מבדק במתמטיקה.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he-IL" sz="3800" b="1" dirty="0">
                <a:latin typeface="Narkisim" pitchFamily="34" charset="-79"/>
                <a:cs typeface="Narkisim" pitchFamily="34" charset="-79"/>
              </a:rPr>
              <a:t>הקורס</a:t>
            </a:r>
            <a:r>
              <a:rPr lang="he-IL" sz="3800" b="1" dirty="0">
                <a:solidFill>
                  <a:schemeClr val="accent1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 </a:t>
            </a:r>
            <a:r>
              <a:rPr lang="he-IL" sz="3800" b="1" dirty="0">
                <a:solidFill>
                  <a:schemeClr val="accent3">
                    <a:lumMod val="75000"/>
                  </a:schemeClr>
                </a:solidFill>
                <a:latin typeface="Narkisim" pitchFamily="34" charset="-79"/>
                <a:cs typeface="Narkisim" pitchFamily="34" charset="-79"/>
              </a:rPr>
              <a:t>"עולם הכימיה" </a:t>
            </a:r>
            <a:r>
              <a:rPr lang="he-IL" sz="3800" b="1" dirty="0">
                <a:solidFill>
                  <a:schemeClr val="accent1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– </a:t>
            </a:r>
            <a:r>
              <a:rPr lang="he-IL" sz="3800" b="1" dirty="0">
                <a:latin typeface="Narkisim" pitchFamily="34" charset="-79"/>
                <a:cs typeface="Narkisim" pitchFamily="34" charset="-79"/>
              </a:rPr>
              <a:t>עבור התלמידים הרוצים את התחומים:</a:t>
            </a:r>
            <a:r>
              <a:rPr lang="he-IL" sz="3800" b="1" dirty="0">
                <a:solidFill>
                  <a:schemeClr val="accent1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 </a:t>
            </a:r>
            <a:r>
              <a:rPr lang="he-IL" sz="3800" b="1" dirty="0">
                <a:solidFill>
                  <a:schemeClr val="accent3">
                    <a:lumMod val="75000"/>
                  </a:schemeClr>
                </a:solidFill>
                <a:latin typeface="Narkisim" pitchFamily="34" charset="-79"/>
                <a:cs typeface="Narkisim" pitchFamily="34" charset="-79"/>
              </a:rPr>
              <a:t>ביולוגיה, כימיה </a:t>
            </a:r>
            <a:r>
              <a:rPr lang="he-IL" sz="3800" b="1" dirty="0">
                <a:latin typeface="Narkisim" pitchFamily="34" charset="-79"/>
                <a:cs typeface="Narkisim" pitchFamily="34" charset="-79"/>
              </a:rPr>
              <a:t>לאחר מבדק בכימיה</a:t>
            </a:r>
            <a:r>
              <a:rPr lang="he-IL" sz="3800" b="1" dirty="0">
                <a:solidFill>
                  <a:schemeClr val="accent3">
                    <a:lumMod val="75000"/>
                  </a:schemeClr>
                </a:solidFill>
                <a:latin typeface="Narkisim" pitchFamily="34" charset="-79"/>
                <a:cs typeface="Narkisim" pitchFamily="34" charset="-79"/>
              </a:rPr>
              <a:t>.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he-IL" sz="3800" b="1" dirty="0">
                <a:latin typeface="Narkisim" pitchFamily="34" charset="-79"/>
                <a:cs typeface="Narkisim" pitchFamily="34" charset="-79"/>
              </a:rPr>
              <a:t>הקורס</a:t>
            </a:r>
            <a:r>
              <a:rPr lang="he-IL" sz="3800" b="1" dirty="0">
                <a:solidFill>
                  <a:schemeClr val="accent1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 </a:t>
            </a:r>
            <a:r>
              <a:rPr lang="he-IL" sz="3800" b="1" dirty="0">
                <a:solidFill>
                  <a:schemeClr val="accent3">
                    <a:lumMod val="75000"/>
                  </a:schemeClr>
                </a:solidFill>
                <a:latin typeface="Narkisim" pitchFamily="34" charset="-79"/>
                <a:cs typeface="Narkisim" pitchFamily="34" charset="-79"/>
              </a:rPr>
              <a:t>"אוריינות אקדמית" </a:t>
            </a:r>
            <a:r>
              <a:rPr lang="he-IL" sz="3800" b="1" dirty="0">
                <a:solidFill>
                  <a:schemeClr val="accent1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– </a:t>
            </a:r>
            <a:r>
              <a:rPr lang="he-IL" sz="3800" b="1" dirty="0">
                <a:latin typeface="Narkisim" pitchFamily="34" charset="-79"/>
                <a:cs typeface="Narkisim" pitchFamily="34" charset="-79"/>
              </a:rPr>
              <a:t>עבור התלמידים הרוצים </a:t>
            </a:r>
            <a:r>
              <a:rPr lang="he-IL" sz="3800" b="1" dirty="0">
                <a:solidFill>
                  <a:schemeClr val="accent3">
                    <a:lumMod val="75000"/>
                  </a:schemeClr>
                </a:solidFill>
                <a:latin typeface="Narkisim" pitchFamily="34" charset="-79"/>
                <a:cs typeface="Narkisim" pitchFamily="34" charset="-79"/>
              </a:rPr>
              <a:t>כל אחד משאר התחומים.</a:t>
            </a:r>
          </a:p>
          <a:p>
            <a:pPr marL="365760" indent="-256032" algn="ctr" fontAlgn="auto">
              <a:spcBef>
                <a:spcPts val="1800"/>
              </a:spcBef>
              <a:spcAft>
                <a:spcPts val="0"/>
              </a:spcAft>
              <a:buFont typeface="Wingdings 3"/>
              <a:buNone/>
              <a:defRPr/>
            </a:pPr>
            <a:endParaRPr lang="he-IL" sz="3400" b="1" dirty="0">
              <a:latin typeface="Narkisim" pitchFamily="34" charset="-79"/>
              <a:cs typeface="Narkisim" pitchFamily="34" charset="-79"/>
            </a:endParaRPr>
          </a:p>
          <a:p>
            <a:pPr marL="365760" indent="-256032"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he-IL" sz="3200" b="1" dirty="0">
                <a:latin typeface="Narkisim" pitchFamily="34" charset="-79"/>
                <a:cs typeface="Narkisim" pitchFamily="34" charset="-79"/>
              </a:rPr>
              <a:t>מעבר של קורס הקדם </a:t>
            </a:r>
            <a:r>
              <a:rPr lang="he-IL" sz="3200" b="1" u="sng" dirty="0">
                <a:latin typeface="Narkisim" pitchFamily="34" charset="-79"/>
                <a:cs typeface="Narkisim" pitchFamily="34" charset="-79"/>
              </a:rPr>
              <a:t>בציון 80</a:t>
            </a:r>
            <a:r>
              <a:rPr lang="he-IL" sz="3200" b="1" dirty="0">
                <a:latin typeface="Narkisim" pitchFamily="34" charset="-79"/>
                <a:cs typeface="Narkisim" pitchFamily="34" charset="-79"/>
              </a:rPr>
              <a:t> לפחות הוא תנאי </a:t>
            </a:r>
          </a:p>
          <a:p>
            <a:pPr marL="365760" indent="-256032"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he-IL" sz="3200" b="1" dirty="0">
                <a:latin typeface="Narkisim" pitchFamily="34" charset="-79"/>
                <a:cs typeface="Narkisim" pitchFamily="34" charset="-79"/>
              </a:rPr>
              <a:t>להמשיך בתכנית ה"אקדמיה בתיכון"</a:t>
            </a:r>
          </a:p>
          <a:p>
            <a:pPr marL="365760" indent="-256032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he-IL" sz="3800" b="1" dirty="0">
              <a:solidFill>
                <a:schemeClr val="accent1">
                  <a:lumMod val="50000"/>
                </a:schemeClr>
              </a:solidFill>
              <a:latin typeface="Narkisim" pitchFamily="34" charset="-79"/>
              <a:cs typeface="Narkisim" pitchFamily="34" charset="-79"/>
            </a:endParaRPr>
          </a:p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Font typeface="Wingdings 3"/>
              <a:buNone/>
              <a:defRPr/>
            </a:pPr>
            <a:endParaRPr lang="he-I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  <a:p>
            <a:pPr marL="365760" indent="-256032" fontAlgn="auto">
              <a:spcAft>
                <a:spcPts val="0"/>
              </a:spcAft>
              <a:buFont typeface="Monotype Sorts" pitchFamily="2" charset="2"/>
              <a:buChar char="u"/>
              <a:defRPr/>
            </a:pPr>
            <a:endParaRPr lang="en-US" i="1" dirty="0"/>
          </a:p>
        </p:txBody>
      </p:sp>
      <p:sp>
        <p:nvSpPr>
          <p:cNvPr id="4" name="מלבן מעוגל 3"/>
          <p:cNvSpPr/>
          <p:nvPr/>
        </p:nvSpPr>
        <p:spPr>
          <a:xfrm>
            <a:off x="775629" y="4869160"/>
            <a:ext cx="7416824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l"/>
              <a:defRPr/>
            </a:pPr>
            <a:endParaRPr lang="he-IL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 autoUpdateAnimBg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183880" cy="1051560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e-IL" dirty="0">
                <a:cs typeface="+mn-cs"/>
              </a:rPr>
              <a:t/>
            </a:r>
            <a:br>
              <a:rPr lang="he-IL" dirty="0">
                <a:cs typeface="+mn-cs"/>
              </a:rPr>
            </a:br>
            <a:r>
              <a:rPr lang="he-IL" dirty="0">
                <a:cs typeface="+mn-cs"/>
              </a:rPr>
              <a:t>המרת בגרויות</a:t>
            </a:r>
            <a:br>
              <a:rPr lang="he-IL" dirty="0">
                <a:cs typeface="+mn-cs"/>
              </a:rPr>
            </a:br>
            <a:r>
              <a:rPr lang="he-IL" sz="4000" dirty="0">
                <a:solidFill>
                  <a:schemeClr val="tx1"/>
                </a:solidFill>
                <a:effectLst/>
                <a:latin typeface="Narkisim" pitchFamily="34" charset="-79"/>
                <a:cs typeface="Narkisim" pitchFamily="34" charset="-79"/>
              </a:rPr>
              <a:t>מהם מקצועות ההמרה?</a:t>
            </a:r>
            <a:br>
              <a:rPr lang="he-IL" sz="4000" dirty="0">
                <a:solidFill>
                  <a:schemeClr val="tx1"/>
                </a:solidFill>
                <a:effectLst/>
                <a:latin typeface="Narkisim" pitchFamily="34" charset="-79"/>
                <a:cs typeface="Narkisim" pitchFamily="34" charset="-79"/>
              </a:rPr>
            </a:br>
            <a:endParaRPr lang="he-IL" sz="4000" dirty="0">
              <a:solidFill>
                <a:schemeClr val="tx1"/>
              </a:solidFill>
              <a:effectLst/>
              <a:cs typeface="+mn-cs"/>
            </a:endParaRPr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>
          <a:xfrm>
            <a:off x="6012160" y="1882038"/>
            <a:ext cx="2376264" cy="3347162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rmAutofit fontScale="92500" lnSpcReduction="20000"/>
          </a:bodyPr>
          <a:lstStyle/>
          <a:p>
            <a:pPr marL="3420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he-IL" sz="2400" b="1" dirty="0">
              <a:solidFill>
                <a:srgbClr val="FFC000"/>
              </a:solidFill>
            </a:endParaRPr>
          </a:p>
          <a:p>
            <a:pPr marL="3420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ספרות</a:t>
            </a:r>
          </a:p>
          <a:p>
            <a:pPr marL="3420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he-IL" b="1" dirty="0">
                <a:solidFill>
                  <a:schemeClr val="accent6">
                    <a:lumMod val="75000"/>
                  </a:schemeClr>
                </a:solidFill>
              </a:rPr>
              <a:t>לשון</a:t>
            </a:r>
            <a:endParaRPr lang="he-I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0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אמנות</a:t>
            </a:r>
          </a:p>
          <a:p>
            <a:pPr marL="3420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קולנוע</a:t>
            </a:r>
          </a:p>
          <a:p>
            <a:pPr marL="3420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היסטוריה </a:t>
            </a:r>
          </a:p>
          <a:p>
            <a:pPr marL="3420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פילוסופיה</a:t>
            </a:r>
            <a:endParaRPr lang="he-IL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342000" lvl="1" indent="0" fontAlgn="auto"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עולם הערבים והאסלאם</a:t>
            </a:r>
          </a:p>
          <a:p>
            <a:pPr marL="3420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he-IL" sz="2400" b="1" dirty="0">
              <a:solidFill>
                <a:srgbClr val="FFC000"/>
              </a:solidFill>
            </a:endParaRPr>
          </a:p>
          <a:p>
            <a:pPr marL="3420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he-IL" sz="2400" b="1" dirty="0">
              <a:solidFill>
                <a:srgbClr val="FFC000"/>
              </a:solidFill>
            </a:endParaRPr>
          </a:p>
          <a:p>
            <a:pPr marL="3420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he-IL" sz="2400" dirty="0">
              <a:solidFill>
                <a:srgbClr val="FFC000"/>
              </a:solidFill>
            </a:endParaRPr>
          </a:p>
          <a:p>
            <a:pPr marL="342000" lvl="1" indent="0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he-IL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מציין מיקום תוכן 13"/>
          <p:cNvSpPr txBox="1">
            <a:spLocks/>
          </p:cNvSpPr>
          <p:nvPr/>
        </p:nvSpPr>
        <p:spPr bwMode="auto">
          <a:xfrm>
            <a:off x="899592" y="1844824"/>
            <a:ext cx="2520280" cy="338437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000" lvl="1">
              <a:spcBef>
                <a:spcPct val="20000"/>
              </a:spcBef>
              <a:buFont typeface="Arial" pitchFamily="34" charset="0"/>
              <a:buNone/>
              <a:defRPr/>
            </a:pPr>
            <a:endParaRPr kumimoji="0" lang="he-IL" sz="2400" b="1" dirty="0">
              <a:solidFill>
                <a:srgbClr val="FFC000"/>
              </a:solidFill>
              <a:latin typeface="+mn-lt"/>
              <a:cs typeface="+mn-cs"/>
            </a:endParaRPr>
          </a:p>
          <a:p>
            <a:pPr marL="342000" lvl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0" lang="he-IL" sz="22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גיאוגרפיה</a:t>
            </a:r>
          </a:p>
          <a:p>
            <a:pPr marL="342000" lvl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0" lang="he-IL" sz="22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מתמטיקה </a:t>
            </a:r>
          </a:p>
          <a:p>
            <a:pPr marL="342000" lvl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0" lang="he-IL" sz="22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מדעי המחשב </a:t>
            </a:r>
          </a:p>
          <a:p>
            <a:pPr marL="342000" lvl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0" lang="he-IL" sz="22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פיסיקה</a:t>
            </a:r>
          </a:p>
          <a:p>
            <a:pPr marL="342000" lvl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0" lang="he-IL" sz="22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ביולוגיה</a:t>
            </a:r>
          </a:p>
          <a:p>
            <a:pPr marL="342000" lvl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0" lang="he-IL" sz="22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כימיה</a:t>
            </a:r>
          </a:p>
          <a:p>
            <a:pPr marL="342000" lvl="1">
              <a:spcBef>
                <a:spcPct val="20000"/>
              </a:spcBef>
              <a:buFont typeface="Arial" pitchFamily="34" charset="0"/>
              <a:buNone/>
              <a:defRPr/>
            </a:pPr>
            <a:endParaRPr kumimoji="0" lang="he-IL" sz="2400" dirty="0">
              <a:solidFill>
                <a:schemeClr val="accent6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מציין מיקום תוכן 13"/>
          <p:cNvSpPr txBox="1">
            <a:spLocks/>
          </p:cNvSpPr>
          <p:nvPr/>
        </p:nvSpPr>
        <p:spPr bwMode="auto">
          <a:xfrm>
            <a:off x="3563888" y="1875077"/>
            <a:ext cx="2304256" cy="3354123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000" lvl="1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endParaRPr kumimoji="0" lang="he-IL" sz="2400" b="1" dirty="0">
              <a:solidFill>
                <a:srgbClr val="FFC000"/>
              </a:solidFill>
              <a:latin typeface="+mn-lt"/>
              <a:cs typeface="+mn-cs"/>
            </a:endParaRPr>
          </a:p>
          <a:p>
            <a:pPr marL="342000" lvl="1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0" lang="he-IL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תקשורת</a:t>
            </a:r>
          </a:p>
          <a:p>
            <a:pPr marL="342000" lvl="1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0" lang="he-IL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אזרחות</a:t>
            </a:r>
          </a:p>
          <a:p>
            <a:pPr marL="342000" lvl="1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0" lang="he-IL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מדעי החברה</a:t>
            </a:r>
          </a:p>
          <a:p>
            <a:pPr marL="342000" lvl="1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endParaRPr kumimoji="0" lang="he-IL" sz="2400" b="1" dirty="0">
              <a:solidFill>
                <a:srgbClr val="FFC000"/>
              </a:solidFill>
              <a:latin typeface="+mn-lt"/>
              <a:cs typeface="+mn-cs"/>
            </a:endParaRPr>
          </a:p>
          <a:p>
            <a:pPr marL="342000" lvl="1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endParaRPr kumimoji="0" lang="he-IL" sz="2400" dirty="0">
              <a:solidFill>
                <a:srgbClr val="FFC000"/>
              </a:solidFill>
              <a:latin typeface="+mn-lt"/>
              <a:cs typeface="+mn-cs"/>
            </a:endParaRPr>
          </a:p>
          <a:p>
            <a:pPr marL="342000" lvl="1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endParaRPr kumimoji="0" lang="he-IL" sz="2400" dirty="0">
              <a:solidFill>
                <a:schemeClr val="accent6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610" y="5526431"/>
            <a:ext cx="7559798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600" b="1" dirty="0"/>
              <a:t>לכל ציון סופי בקורס אקדמי המרכיב את ההמרה, יתווספו  20% </a:t>
            </a:r>
            <a:r>
              <a:rPr lang="he-IL" sz="1600" b="1"/>
              <a:t>לציון המקורי</a:t>
            </a:r>
            <a:endParaRPr lang="he-IL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e-IL" sz="3600" dirty="0">
                <a:effectLst/>
              </a:rPr>
              <a:t>המרת בגרויות – עוד שאלות</a:t>
            </a:r>
            <a:endParaRPr lang="en-US" sz="3600" dirty="0">
              <a:effectLst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810125"/>
          </a:xfrm>
        </p:spPr>
        <p:txBody>
          <a:bodyPr lIns="92075" tIns="46038" rIns="92075" bIns="46038">
            <a:normAutofit/>
          </a:bodyPr>
          <a:lstStyle/>
          <a:p>
            <a:pPr marL="255600" indent="0" fontAlgn="auto">
              <a:spcBef>
                <a:spcPts val="1800"/>
              </a:spcBef>
              <a:spcAft>
                <a:spcPts val="0"/>
              </a:spcAft>
              <a:buFont typeface="Wingdings 3"/>
              <a:buNone/>
              <a:defRPr/>
            </a:pPr>
            <a:endParaRPr lang="he-IL" sz="3800" b="1" dirty="0">
              <a:latin typeface="Narkisim" pitchFamily="34" charset="-79"/>
              <a:cs typeface="Narkisim" pitchFamily="34" charset="-79"/>
            </a:endParaRPr>
          </a:p>
          <a:p>
            <a:pPr marL="255600" indent="0" fontAlgn="auto">
              <a:spcBef>
                <a:spcPts val="18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he-IL" sz="3800" b="1" dirty="0">
                <a:latin typeface="Narkisim" pitchFamily="34" charset="-79"/>
                <a:cs typeface="Narkisim" pitchFamily="34" charset="-79"/>
              </a:rPr>
              <a:t>מה קורה אם תלמיד לא עובר את הקורס המקדים או את הקורס הראשון בהמרה? </a:t>
            </a:r>
          </a:p>
          <a:p>
            <a:pPr marL="255600" indent="0" fontAlgn="auto">
              <a:spcBef>
                <a:spcPts val="1800"/>
              </a:spcBef>
              <a:spcAft>
                <a:spcPts val="0"/>
              </a:spcAft>
              <a:buFont typeface="Wingdings 3"/>
              <a:buNone/>
              <a:defRPr/>
            </a:pPr>
            <a:endParaRPr lang="he-IL" sz="3800" b="1" dirty="0">
              <a:latin typeface="Narkisim" pitchFamily="34" charset="-79"/>
              <a:cs typeface="Narkisim" pitchFamily="34" charset="-79"/>
            </a:endParaRPr>
          </a:p>
          <a:p>
            <a:pPr marL="255600" indent="0" fontAlgn="auto">
              <a:spcBef>
                <a:spcPts val="18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he-IL" sz="3800" b="1" dirty="0">
                <a:latin typeface="Narkisim" pitchFamily="34" charset="-79"/>
                <a:cs typeface="Narkisim" pitchFamily="34" charset="-79"/>
              </a:rPr>
              <a:t>או – שהתחיל ואח"כ מתחרט?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he-IL" sz="3800" b="1" dirty="0">
                <a:solidFill>
                  <a:srgbClr val="C00000"/>
                </a:solidFill>
                <a:latin typeface="Narkisim" pitchFamily="34" charset="-79"/>
                <a:cs typeface="Narkisim" pitchFamily="34" charset="-79"/>
              </a:rPr>
              <a:t>	</a:t>
            </a:r>
            <a:endParaRPr lang="he-I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  <a:p>
            <a:pPr marL="365760" indent="-256032" fontAlgn="auto">
              <a:spcAft>
                <a:spcPts val="0"/>
              </a:spcAft>
              <a:buFont typeface="Monotype Sorts" pitchFamily="2" charset="2"/>
              <a:buChar char="u"/>
              <a:defRPr/>
            </a:pPr>
            <a:endParaRPr lang="en-US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e-IL" sz="3600" dirty="0">
                <a:effectLst/>
              </a:rPr>
              <a:t>רשת בטחון</a:t>
            </a:r>
            <a:endParaRPr lang="en-US" sz="3600" dirty="0">
              <a:effectLst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84784"/>
            <a:ext cx="7920880" cy="4176564"/>
          </a:xfrm>
        </p:spPr>
        <p:txBody>
          <a:bodyPr lIns="92075" tIns="46038" rIns="92075" bIns="46038">
            <a:normAutofit fontScale="25000" lnSpcReduction="20000"/>
          </a:bodyPr>
          <a:lstStyle/>
          <a:p>
            <a:pPr marL="255600" indent="0" fontAlgn="auto">
              <a:spcBef>
                <a:spcPts val="12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he-IL" sz="11200" b="1" dirty="0">
                <a:latin typeface="Narkisim" pitchFamily="34" charset="-79"/>
                <a:cs typeface="Narkisim" pitchFamily="34" charset="-79"/>
              </a:rPr>
              <a:t> </a:t>
            </a:r>
            <a:r>
              <a:rPr lang="he-IL" sz="12800" b="1" dirty="0">
                <a:latin typeface="Narkisim" pitchFamily="34" charset="-79"/>
                <a:cs typeface="Narkisim" pitchFamily="34" charset="-79"/>
              </a:rPr>
              <a:t>התלמיד –</a:t>
            </a:r>
          </a:p>
          <a:p>
            <a:pPr marL="255600" indent="0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he-IL" sz="11200" b="1" dirty="0">
                <a:latin typeface="Narkisim" pitchFamily="34" charset="-79"/>
                <a:cs typeface="Narkisim" pitchFamily="34" charset="-79"/>
              </a:rPr>
              <a:t> </a:t>
            </a:r>
            <a:r>
              <a:rPr lang="he-IL" sz="8800" b="1" dirty="0">
                <a:solidFill>
                  <a:srgbClr val="C00000"/>
                </a:solidFill>
                <a:latin typeface="Narkisim" pitchFamily="34" charset="-79"/>
                <a:cs typeface="Narkisim" pitchFamily="34" charset="-79"/>
              </a:rPr>
              <a:t>נשאר בשיעורי המקצוע במהלך השנה הראשונה בתכנית</a:t>
            </a:r>
          </a:p>
          <a:p>
            <a:pPr marL="255600" indent="0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he-IL" sz="8800" b="1" dirty="0">
                <a:latin typeface="Narkisim" pitchFamily="34" charset="-79"/>
                <a:cs typeface="Narkisim" pitchFamily="34" charset="-79"/>
              </a:rPr>
              <a:t> בזמן זה לומד את הקורס המקדים ואת קורס ההמרה הראשון</a:t>
            </a:r>
          </a:p>
          <a:p>
            <a:pPr marL="255600" indent="0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he-IL" sz="8800" b="1" dirty="0">
                <a:latin typeface="Narkisim" pitchFamily="34" charset="-79"/>
                <a:cs typeface="Narkisim" pitchFamily="34" charset="-79"/>
              </a:rPr>
              <a:t> </a:t>
            </a:r>
            <a:r>
              <a:rPr lang="he-IL" sz="8800" b="1" dirty="0">
                <a:solidFill>
                  <a:srgbClr val="C00000"/>
                </a:solidFill>
                <a:latin typeface="Narkisim" pitchFamily="34" charset="-79"/>
                <a:cs typeface="Narkisim" pitchFamily="34" charset="-79"/>
              </a:rPr>
              <a:t>פורש משיעורי המקצוע </a:t>
            </a:r>
            <a:r>
              <a:rPr lang="he-IL" sz="8800" b="1" u="sng" dirty="0">
                <a:latin typeface="Narkisim" pitchFamily="34" charset="-79"/>
                <a:cs typeface="Narkisim" pitchFamily="34" charset="-79"/>
              </a:rPr>
              <a:t>רק</a:t>
            </a:r>
            <a:r>
              <a:rPr lang="he-IL" sz="8800" b="1" dirty="0">
                <a:solidFill>
                  <a:srgbClr val="C00000"/>
                </a:solidFill>
                <a:latin typeface="Narkisim" pitchFamily="34" charset="-79"/>
                <a:cs typeface="Narkisim" pitchFamily="34" charset="-79"/>
              </a:rPr>
              <a:t> </a:t>
            </a:r>
            <a:r>
              <a:rPr lang="he-IL" sz="8800" b="1" dirty="0">
                <a:latin typeface="Narkisim" pitchFamily="34" charset="-79"/>
                <a:cs typeface="Narkisim" pitchFamily="34" charset="-79"/>
              </a:rPr>
              <a:t>לאחר השנה הראשונה באישור ביה"ס</a:t>
            </a:r>
          </a:p>
          <a:p>
            <a:pPr marL="255600" indent="0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he-IL" sz="8800" b="1" dirty="0">
                <a:latin typeface="Narkisim" pitchFamily="34" charset="-79"/>
                <a:cs typeface="Narkisim" pitchFamily="34" charset="-79"/>
              </a:rPr>
              <a:t> </a:t>
            </a:r>
            <a:r>
              <a:rPr lang="he-IL" sz="8800" b="1" dirty="0">
                <a:solidFill>
                  <a:srgbClr val="C00000"/>
                </a:solidFill>
                <a:latin typeface="Narkisim" pitchFamily="34" charset="-79"/>
                <a:cs typeface="Narkisim" pitchFamily="34" charset="-79"/>
              </a:rPr>
              <a:t>אם מתחרט </a:t>
            </a:r>
            <a:r>
              <a:rPr lang="he-IL" sz="8800" b="1" dirty="0">
                <a:latin typeface=""/>
                <a:cs typeface="Narkisim" pitchFamily="34" charset="-79"/>
              </a:rPr>
              <a:t>(עד לכיתה י"ב) </a:t>
            </a:r>
            <a:r>
              <a:rPr lang="he-IL" sz="8800" b="1" dirty="0">
                <a:latin typeface="Narkisim" pitchFamily="34" charset="-79"/>
                <a:cs typeface="Narkisim" pitchFamily="34" charset="-79"/>
              </a:rPr>
              <a:t>– בי"ס יעזור להשלים את </a:t>
            </a:r>
          </a:p>
          <a:p>
            <a:pPr marL="255600" indent="0" algn="just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he-IL" sz="8800" b="1" dirty="0">
                <a:latin typeface="Narkisim" pitchFamily="34" charset="-79"/>
                <a:cs typeface="Narkisim" pitchFamily="34" charset="-79"/>
              </a:rPr>
              <a:t>  הפער, ויעזור לחזור לשיעורי המקצוע </a:t>
            </a:r>
            <a:r>
              <a:rPr lang="he-IL" sz="8800" b="1" dirty="0">
                <a:solidFill>
                  <a:srgbClr val="C00000"/>
                </a:solidFill>
                <a:latin typeface="Narkisim" pitchFamily="34" charset="-79"/>
                <a:cs typeface="Narkisim" pitchFamily="34" charset="-79"/>
              </a:rPr>
              <a:t>ולהשלים את הבגרות</a:t>
            </a:r>
          </a:p>
          <a:p>
            <a:pPr marL="255600" indent="0" algn="just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he-IL" sz="8800" b="1" dirty="0">
                <a:solidFill>
                  <a:srgbClr val="C00000"/>
                </a:solidFill>
                <a:latin typeface="Narkisim" pitchFamily="34" charset="-79"/>
                <a:cs typeface="Narkisim" pitchFamily="34" charset="-79"/>
              </a:rPr>
              <a:t>  הרגילה</a:t>
            </a:r>
          </a:p>
          <a:p>
            <a:pPr marL="255600" indent="0" algn="just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he-IL" sz="8800" b="1" dirty="0">
                <a:latin typeface="Narkisim" pitchFamily="34" charset="-79"/>
                <a:cs typeface="Narkisim" pitchFamily="34" charset="-79"/>
              </a:rPr>
              <a:t> </a:t>
            </a:r>
            <a:r>
              <a:rPr lang="he-IL" sz="8800" b="1" i="1" dirty="0">
                <a:latin typeface="Narkisim" pitchFamily="34" charset="-79"/>
                <a:cs typeface="Narkisim" pitchFamily="34" charset="-79"/>
              </a:rPr>
              <a:t>את קורסי ההמרה חייב לסיים עד מחצית כיתה י"ב כדי</a:t>
            </a:r>
          </a:p>
          <a:p>
            <a:pPr marL="255600" indent="0" algn="just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he-IL" sz="8800" b="1" i="1" dirty="0">
                <a:latin typeface="Narkisim" pitchFamily="34" charset="-79"/>
                <a:cs typeface="Narkisim" pitchFamily="34" charset="-79"/>
              </a:rPr>
              <a:t>  שציוני הקורסים ייכללו בתעודת הבגרות</a:t>
            </a:r>
          </a:p>
          <a:p>
            <a:pPr marL="255600" indent="0" fontAlgn="auto">
              <a:spcBef>
                <a:spcPts val="180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he-IL" sz="3800" b="1" dirty="0">
              <a:latin typeface="Narkisim" pitchFamily="34" charset="-79"/>
              <a:cs typeface="Narkisim" pitchFamily="34" charset="-79"/>
            </a:endParaRPr>
          </a:p>
          <a:p>
            <a:pPr marL="255600" indent="0" fontAlgn="auto">
              <a:spcBef>
                <a:spcPts val="1800"/>
              </a:spcBef>
              <a:spcAft>
                <a:spcPts val="0"/>
              </a:spcAft>
              <a:buFont typeface="Wingdings 3"/>
              <a:buNone/>
              <a:defRPr/>
            </a:pPr>
            <a:endParaRPr lang="he-IL" sz="3800" b="1" dirty="0">
              <a:latin typeface="Narkisim" pitchFamily="34" charset="-79"/>
              <a:cs typeface="Narkisim" pitchFamily="34" charset="-79"/>
            </a:endParaRP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he-IL" sz="3800" b="1" dirty="0">
                <a:solidFill>
                  <a:srgbClr val="C00000"/>
                </a:solidFill>
                <a:latin typeface="Narkisim" pitchFamily="34" charset="-79"/>
                <a:cs typeface="Narkisim" pitchFamily="34" charset="-79"/>
              </a:rPr>
              <a:t>	</a:t>
            </a:r>
            <a:endParaRPr lang="he-I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  <a:p>
            <a:pPr marL="365760" indent="-256032" fontAlgn="auto">
              <a:spcAft>
                <a:spcPts val="0"/>
              </a:spcAft>
              <a:buFont typeface="Monotype Sorts" pitchFamily="2" charset="2"/>
              <a:buChar char="u"/>
              <a:defRPr/>
            </a:pPr>
            <a:endParaRPr lang="en-US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69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69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720080"/>
          </a:xfrm>
        </p:spPr>
        <p:txBody>
          <a:bodyPr/>
          <a:lstStyle/>
          <a:p>
            <a:pPr>
              <a:defRPr/>
            </a:pPr>
            <a:r>
              <a:rPr lang="he-IL" sz="3200" b="1" dirty="0">
                <a:cs typeface="+mn-cs"/>
              </a:rPr>
              <a:t>למה נבחרה האוניברסיטה הפתוחה?</a:t>
            </a: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720425"/>
              </p:ext>
            </p:extLst>
          </p:nvPr>
        </p:nvGraphicFramePr>
        <p:xfrm>
          <a:off x="467544" y="1556792"/>
          <a:ext cx="7848872" cy="4237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היבט">
  <a:themeElements>
    <a:clrScheme name="היבט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היבט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8152</TotalTime>
  <Words>1091</Words>
  <Application>Microsoft Office PowerPoint</Application>
  <PresentationFormat>שקף</PresentationFormat>
  <Paragraphs>294</Paragraphs>
  <Slides>28</Slides>
  <Notes>6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14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2</vt:i4>
      </vt:variant>
      <vt:variant>
        <vt:lpstr>כותרות שקופיות</vt:lpstr>
      </vt:variant>
      <vt:variant>
        <vt:i4>28</vt:i4>
      </vt:variant>
    </vt:vector>
  </HeadingPairs>
  <TitlesOfParts>
    <vt:vector size="45" baseType="lpstr">
      <vt:lpstr>Arial</vt:lpstr>
      <vt:lpstr>Arial Black</vt:lpstr>
      <vt:lpstr>Calibri</vt:lpstr>
      <vt:lpstr>David</vt:lpstr>
      <vt:lpstr>Guttman Adii</vt:lpstr>
      <vt:lpstr>Guttman Yad-Brush</vt:lpstr>
      <vt:lpstr>Monotype Sorts</vt:lpstr>
      <vt:lpstr>Narkisim</vt:lpstr>
      <vt:lpstr>Tahoma</vt:lpstr>
      <vt:lpstr>Times New Roman</vt:lpstr>
      <vt:lpstr>Verdana</vt:lpstr>
      <vt:lpstr>Wingdings</vt:lpstr>
      <vt:lpstr>Wingdings 2</vt:lpstr>
      <vt:lpstr>Wingdings 3</vt:lpstr>
      <vt:lpstr>היבט</vt:lpstr>
      <vt:lpstr>Clip</vt:lpstr>
      <vt:lpstr>ClipArt</vt:lpstr>
      <vt:lpstr>  משרד החינוך המינהל הפדגוגי</vt:lpstr>
      <vt:lpstr>שותפים </vt:lpstr>
      <vt:lpstr>מהי תכנית "אקדמיה בתיכון"?</vt:lpstr>
      <vt:lpstr>המרת בגרויות - שאלות</vt:lpstr>
      <vt:lpstr>המרת בגרויות – קורסים מקדימים</vt:lpstr>
      <vt:lpstr> המרת בגרויות מהם מקצועות ההמרה? </vt:lpstr>
      <vt:lpstr>המרת בגרויות – עוד שאלות</vt:lpstr>
      <vt:lpstr>רשת בטחון</vt:lpstr>
      <vt:lpstr>למה נבחרה האוניברסיטה הפתוחה?</vt:lpstr>
      <vt:lpstr>מצגת של PowerPoint</vt:lpstr>
      <vt:lpstr>מצגת של PowerPoint</vt:lpstr>
      <vt:lpstr> מפגשי הנחיה</vt:lpstr>
      <vt:lpstr>מסלול הלמידה של תלמיד  המתחיל בכיתה ט' את התכנית (בתי ספר 4 שנתיים או 6 שנתיים בלבד)</vt:lpstr>
      <vt:lpstr>מסלול הלמידה של תלמיד  המתחיל בכיתה י' את התכנית</vt:lpstr>
      <vt:lpstr>     האם ניתן לסיים את התואר עד לסיום התיכון?  </vt:lpstr>
      <vt:lpstr>כיצד ניתן לסיים את התואר?</vt:lpstr>
      <vt:lpstr> מה זה "אפיקי מעבר"?</vt:lpstr>
      <vt:lpstr> תמיכה בית ספרית</vt:lpstr>
      <vt:lpstr>מצגת של PowerPoint</vt:lpstr>
      <vt:lpstr>  אקדמיה בתיכון – בחירת התלמידים</vt:lpstr>
      <vt:lpstr>האם יש לתלמיד:</vt:lpstr>
      <vt:lpstr>איך נרשמים וכמה זה עולה? (נכון לסמסטר ב2016)</vt:lpstr>
      <vt:lpstr>מלגות</vt:lpstr>
      <vt:lpstr>הערכת התכנית "אקדמיה בתיכון"</vt:lpstr>
      <vt:lpstr>תגובות שהתקבלו במהלך הערכת התכנית מראיונות ומשאלונים</vt:lpstr>
      <vt:lpstr>מצגת של PowerPoint</vt:lpstr>
      <vt:lpstr>  משרד החינוך המינהל הפדגוגי</vt:lpstr>
      <vt:lpstr>מה לומדים באוניברסיטה הפתוחה?</vt:lpstr>
    </vt:vector>
  </TitlesOfParts>
  <LinksUpToDate>false</LinksUpToDate>
  <SharedDoc>false</SharedDoc>
  <HyperlinkBase>\\ASI\RACHELR$\DATA\data.xls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Meeting Title</dc:title>
  <dc:creator>Open University</dc:creator>
  <cp:lastModifiedBy>User</cp:lastModifiedBy>
  <cp:revision>522</cp:revision>
  <cp:lastPrinted>2015-08-26T13:53:12Z</cp:lastPrinted>
  <dcterms:created xsi:type="dcterms:W3CDTF">1995-06-02T21:00:10Z</dcterms:created>
  <dcterms:modified xsi:type="dcterms:W3CDTF">2017-12-28T06:04:29Z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1059784026</vt:i4>
  </property>
  <property fmtid="{D5CDD505-2E9C-101B-9397-08002B2CF9AE}" pid="3" name="_NewReviewCycle">
    <vt:lpwstr/>
  </property>
  <property fmtid="{D5CDD505-2E9C-101B-9397-08002B2CF9AE}" pid="4" name="_EmailSubject">
    <vt:lpwstr> אקדמיה בתיכון - החלה ההרשמה לסמסטר 2018ב</vt:lpwstr>
  </property>
  <property fmtid="{D5CDD505-2E9C-101B-9397-08002B2CF9AE}" pid="5" name="_AuthorEmail">
    <vt:lpwstr>sigaldv@openu.ac.il</vt:lpwstr>
  </property>
  <property fmtid="{D5CDD505-2E9C-101B-9397-08002B2CF9AE}" pid="6" name="_AuthorEmailDisplayName">
    <vt:lpwstr>Sigal Dvir</vt:lpwstr>
  </property>
</Properties>
</file>